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77" r:id="rId6"/>
    <p:sldId id="273" r:id="rId7"/>
    <p:sldId id="275" r:id="rId8"/>
    <p:sldId id="260" r:id="rId9"/>
    <p:sldId id="274" r:id="rId10"/>
    <p:sldId id="276" r:id="rId11"/>
    <p:sldId id="261" r:id="rId12"/>
    <p:sldId id="278" r:id="rId13"/>
    <p:sldId id="282" r:id="rId14"/>
    <p:sldId id="283" r:id="rId15"/>
    <p:sldId id="279" r:id="rId16"/>
    <p:sldId id="284" r:id="rId17"/>
    <p:sldId id="280" r:id="rId18"/>
    <p:sldId id="285" r:id="rId19"/>
    <p:sldId id="281" r:id="rId20"/>
    <p:sldId id="286" r:id="rId21"/>
    <p:sldId id="262" r:id="rId22"/>
    <p:sldId id="265" r:id="rId23"/>
    <p:sldId id="266" r:id="rId24"/>
    <p:sldId id="267" r:id="rId25"/>
    <p:sldId id="26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5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5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2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42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357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382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159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70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445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56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882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05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96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043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340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9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24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719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18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94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38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38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6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6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967F970-8B22-4E15-AB47-DE88DA5D866F}" type="datetimeFigureOut">
              <a:rPr lang="en-US" smtClean="0"/>
              <a:t>27-Jun-18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A40B5A0-E4FA-4924-A466-4F275DFF4CD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22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b="1" dirty="0"/>
              <a:t>O NÍVEL AVANÇADO SUPERIOR DO CELPE-BRAS: </a:t>
            </a:r>
            <a:br>
              <a:rPr lang="pt-BR" sz="5400" dirty="0"/>
            </a:br>
            <a:r>
              <a:rPr lang="pt-BR" sz="4000" dirty="0"/>
              <a:t>uma análise do uso de marcadores discursivos</a:t>
            </a:r>
            <a:endParaRPr lang="pt-BR" sz="5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de-DE" dirty="0"/>
              <a:t>Valéria Schmid Queiroz </a:t>
            </a:r>
          </a:p>
          <a:p>
            <a:pPr algn="r"/>
            <a:r>
              <a:rPr lang="de-DE" dirty="0"/>
              <a:t>(University of Vienna)</a:t>
            </a:r>
          </a:p>
        </p:txBody>
      </p:sp>
    </p:spTree>
    <p:extLst>
      <p:ext uri="{BB962C8B-B14F-4D97-AF65-F5344CB8AC3E}">
        <p14:creationId xmlns:p14="http://schemas.microsoft.com/office/powerpoint/2010/main" val="3797449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Análise</a:t>
            </a:r>
            <a:endParaRPr lang="en-US" dirty="0"/>
          </a:p>
        </p:txBody>
      </p:sp>
      <p:sp>
        <p:nvSpPr>
          <p:cNvPr id="18" name="Rechteck 5">
            <a:extLst>
              <a:ext uri="{FF2B5EF4-FFF2-40B4-BE49-F238E27FC236}">
                <a16:creationId xmlns:a16="http://schemas.microsoft.com/office/drawing/2014/main" id="{DA95582F-111A-4F22-9649-FD67FBD6AD5B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6">
            <a:extLst>
              <a:ext uri="{FF2B5EF4-FFF2-40B4-BE49-F238E27FC236}">
                <a16:creationId xmlns:a16="http://schemas.microsoft.com/office/drawing/2014/main" id="{3C337120-2FE8-4C4C-8F58-0759D3589DF7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7">
            <a:extLst>
              <a:ext uri="{FF2B5EF4-FFF2-40B4-BE49-F238E27FC236}">
                <a16:creationId xmlns:a16="http://schemas.microsoft.com/office/drawing/2014/main" id="{A8839DD1-B445-40FF-BE00-55EEF7E884BC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8">
            <a:extLst>
              <a:ext uri="{FF2B5EF4-FFF2-40B4-BE49-F238E27FC236}">
                <a16:creationId xmlns:a16="http://schemas.microsoft.com/office/drawing/2014/main" id="{D2FACD8C-2D82-4E00-A3C5-26B139CC5B8B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9">
            <a:extLst>
              <a:ext uri="{FF2B5EF4-FFF2-40B4-BE49-F238E27FC236}">
                <a16:creationId xmlns:a16="http://schemas.microsoft.com/office/drawing/2014/main" id="{B1C87E04-958D-4AB3-B00E-3E75AC254D34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EB02534A-16A0-47C4-9921-8FCB2C1CC1D7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1">
            <a:extLst>
              <a:ext uri="{FF2B5EF4-FFF2-40B4-BE49-F238E27FC236}">
                <a16:creationId xmlns:a16="http://schemas.microsoft.com/office/drawing/2014/main" id="{D56B935D-84FA-42DD-B123-410136CDE83E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20471832-E0E7-481C-93CB-253CB4153A42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6" name="Textfeld 13">
            <a:extLst>
              <a:ext uri="{FF2B5EF4-FFF2-40B4-BE49-F238E27FC236}">
                <a16:creationId xmlns:a16="http://schemas.microsoft.com/office/drawing/2014/main" id="{71189C57-C3BD-47FB-96E2-AEA8E9792E86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Análise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Textfeld 14">
            <a:extLst>
              <a:ext uri="{FF2B5EF4-FFF2-40B4-BE49-F238E27FC236}">
                <a16:creationId xmlns:a16="http://schemas.microsoft.com/office/drawing/2014/main" id="{DB3C7DD3-B4AA-46F0-9574-2660E4833DDC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69958" y="4363439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9D78-6378-4531-BA58-E376B2C7F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1845734"/>
            <a:ext cx="8412480" cy="4023360"/>
          </a:xfrm>
        </p:spPr>
        <p:txBody>
          <a:bodyPr/>
          <a:lstStyle/>
          <a:p>
            <a:pPr marL="201168" lvl="1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nível Avançado Superior:</a:t>
            </a:r>
          </a:p>
          <a:p>
            <a:pPr marL="201168" lvl="1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Tarefa 1: gênero e-mail</a:t>
            </a:r>
          </a:p>
          <a:p>
            <a:pPr lvl="1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Tarefa 2: gênero texto para pôster acadêmico</a:t>
            </a:r>
          </a:p>
          <a:p>
            <a:pPr lvl="1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Tarefa 3: gênero apresentação de livro</a:t>
            </a:r>
          </a:p>
          <a:p>
            <a:pPr lvl="1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Tarefa 4: gênero e-mail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576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Texto</a:t>
            </a:r>
            <a:r>
              <a:rPr lang="en-US" dirty="0"/>
              <a:t> 1: E-mail</a:t>
            </a:r>
          </a:p>
        </p:txBody>
      </p:sp>
      <p:sp>
        <p:nvSpPr>
          <p:cNvPr id="18" name="Rechteck 5">
            <a:extLst>
              <a:ext uri="{FF2B5EF4-FFF2-40B4-BE49-F238E27FC236}">
                <a16:creationId xmlns:a16="http://schemas.microsoft.com/office/drawing/2014/main" id="{DA95582F-111A-4F22-9649-FD67FBD6AD5B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6">
            <a:extLst>
              <a:ext uri="{FF2B5EF4-FFF2-40B4-BE49-F238E27FC236}">
                <a16:creationId xmlns:a16="http://schemas.microsoft.com/office/drawing/2014/main" id="{3C337120-2FE8-4C4C-8F58-0759D3589DF7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7">
            <a:extLst>
              <a:ext uri="{FF2B5EF4-FFF2-40B4-BE49-F238E27FC236}">
                <a16:creationId xmlns:a16="http://schemas.microsoft.com/office/drawing/2014/main" id="{A8839DD1-B445-40FF-BE00-55EEF7E884BC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8">
            <a:extLst>
              <a:ext uri="{FF2B5EF4-FFF2-40B4-BE49-F238E27FC236}">
                <a16:creationId xmlns:a16="http://schemas.microsoft.com/office/drawing/2014/main" id="{D2FACD8C-2D82-4E00-A3C5-26B139CC5B8B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9">
            <a:extLst>
              <a:ext uri="{FF2B5EF4-FFF2-40B4-BE49-F238E27FC236}">
                <a16:creationId xmlns:a16="http://schemas.microsoft.com/office/drawing/2014/main" id="{B1C87E04-958D-4AB3-B00E-3E75AC254D34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EB02534A-16A0-47C4-9921-8FCB2C1CC1D7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1">
            <a:extLst>
              <a:ext uri="{FF2B5EF4-FFF2-40B4-BE49-F238E27FC236}">
                <a16:creationId xmlns:a16="http://schemas.microsoft.com/office/drawing/2014/main" id="{D56B935D-84FA-42DD-B123-410136CDE83E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20471832-E0E7-481C-93CB-253CB4153A42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6" name="Textfeld 13">
            <a:extLst>
              <a:ext uri="{FF2B5EF4-FFF2-40B4-BE49-F238E27FC236}">
                <a16:creationId xmlns:a16="http://schemas.microsoft.com/office/drawing/2014/main" id="{71189C57-C3BD-47FB-96E2-AEA8E9792E86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Análise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Textfeld 14">
            <a:extLst>
              <a:ext uri="{FF2B5EF4-FFF2-40B4-BE49-F238E27FC236}">
                <a16:creationId xmlns:a16="http://schemas.microsoft.com/office/drawing/2014/main" id="{DB3C7DD3-B4AA-46F0-9574-2660E4833DDC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69958" y="4363439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9D78-6378-4531-BA58-E376B2C7F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1845734"/>
            <a:ext cx="8412480" cy="4023360"/>
          </a:xfrm>
        </p:spPr>
        <p:txBody>
          <a:bodyPr/>
          <a:lstStyle/>
          <a:p>
            <a:pPr algn="just"/>
            <a:endParaRPr lang="pt-BR" sz="1600" dirty="0"/>
          </a:p>
          <a:p>
            <a:pPr algn="just"/>
            <a:endParaRPr lang="pt-BR" sz="1600" dirty="0"/>
          </a:p>
          <a:p>
            <a:pPr algn="just"/>
            <a:r>
              <a:rPr lang="pt-BR" sz="1800" dirty="0"/>
              <a:t>“(11) </a:t>
            </a:r>
            <a:r>
              <a:rPr lang="pt-BR" sz="1800" dirty="0">
                <a:solidFill>
                  <a:schemeClr val="accent1"/>
                </a:solidFill>
              </a:rPr>
              <a:t>Por este motivo</a:t>
            </a:r>
            <a:r>
              <a:rPr lang="pt-BR" sz="1800" dirty="0"/>
              <a:t>, os professores gostaríamos de desenvolver o “Projeto Horta Ecológica” em nossa instituição. (12) O mesmo começa na sala de aula, (13) </a:t>
            </a:r>
            <a:r>
              <a:rPr lang="pt-BR" sz="1800" dirty="0">
                <a:solidFill>
                  <a:schemeClr val="accent1"/>
                </a:solidFill>
              </a:rPr>
              <a:t>onde</a:t>
            </a:r>
            <a:r>
              <a:rPr lang="pt-BR" sz="1800" dirty="0"/>
              <a:t> os alunos aprenderão como construir um canteiro, (14) </a:t>
            </a:r>
            <a:r>
              <a:rPr lang="pt-BR" sz="1800" dirty="0">
                <a:solidFill>
                  <a:schemeClr val="accent1"/>
                </a:solidFill>
              </a:rPr>
              <a:t>além disso</a:t>
            </a:r>
            <a:r>
              <a:rPr lang="pt-BR" sz="1800" dirty="0"/>
              <a:t>, conhecerão os diferentes tipos de sementes, entre outras coisas, (15) e </a:t>
            </a:r>
            <a:r>
              <a:rPr lang="pt-BR" sz="1800" dirty="0">
                <a:solidFill>
                  <a:schemeClr val="accent1"/>
                </a:solidFill>
              </a:rPr>
              <a:t>finalmente</a:t>
            </a:r>
            <a:r>
              <a:rPr lang="pt-BR" sz="1800" dirty="0"/>
              <a:t> os professores escolheremos 60 alunos que trabalharão cada semestre na Horta. </a:t>
            </a:r>
          </a:p>
          <a:p>
            <a:pPr algn="just"/>
            <a:r>
              <a:rPr lang="pt-BR" sz="1800" dirty="0"/>
              <a:t>(16) É importante destacar, que cada um dos alimentos produzidos serão consumidos dentro da escola.”</a:t>
            </a:r>
          </a:p>
          <a:p>
            <a:endParaRPr lang="pt-B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01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Texto</a:t>
            </a:r>
            <a:r>
              <a:rPr lang="en-US" dirty="0"/>
              <a:t> 1: E-mail</a:t>
            </a:r>
          </a:p>
        </p:txBody>
      </p:sp>
      <p:sp>
        <p:nvSpPr>
          <p:cNvPr id="18" name="Rechteck 5">
            <a:extLst>
              <a:ext uri="{FF2B5EF4-FFF2-40B4-BE49-F238E27FC236}">
                <a16:creationId xmlns:a16="http://schemas.microsoft.com/office/drawing/2014/main" id="{DA95582F-111A-4F22-9649-FD67FBD6AD5B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6">
            <a:extLst>
              <a:ext uri="{FF2B5EF4-FFF2-40B4-BE49-F238E27FC236}">
                <a16:creationId xmlns:a16="http://schemas.microsoft.com/office/drawing/2014/main" id="{3C337120-2FE8-4C4C-8F58-0759D3589DF7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7">
            <a:extLst>
              <a:ext uri="{FF2B5EF4-FFF2-40B4-BE49-F238E27FC236}">
                <a16:creationId xmlns:a16="http://schemas.microsoft.com/office/drawing/2014/main" id="{A8839DD1-B445-40FF-BE00-55EEF7E884BC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8">
            <a:extLst>
              <a:ext uri="{FF2B5EF4-FFF2-40B4-BE49-F238E27FC236}">
                <a16:creationId xmlns:a16="http://schemas.microsoft.com/office/drawing/2014/main" id="{D2FACD8C-2D82-4E00-A3C5-26B139CC5B8B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9">
            <a:extLst>
              <a:ext uri="{FF2B5EF4-FFF2-40B4-BE49-F238E27FC236}">
                <a16:creationId xmlns:a16="http://schemas.microsoft.com/office/drawing/2014/main" id="{B1C87E04-958D-4AB3-B00E-3E75AC254D34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EB02534A-16A0-47C4-9921-8FCB2C1CC1D7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1">
            <a:extLst>
              <a:ext uri="{FF2B5EF4-FFF2-40B4-BE49-F238E27FC236}">
                <a16:creationId xmlns:a16="http://schemas.microsoft.com/office/drawing/2014/main" id="{D56B935D-84FA-42DD-B123-410136CDE83E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20471832-E0E7-481C-93CB-253CB4153A42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6" name="Textfeld 13">
            <a:extLst>
              <a:ext uri="{FF2B5EF4-FFF2-40B4-BE49-F238E27FC236}">
                <a16:creationId xmlns:a16="http://schemas.microsoft.com/office/drawing/2014/main" id="{71189C57-C3BD-47FB-96E2-AEA8E9792E86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Análise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Textfeld 14">
            <a:extLst>
              <a:ext uri="{FF2B5EF4-FFF2-40B4-BE49-F238E27FC236}">
                <a16:creationId xmlns:a16="http://schemas.microsoft.com/office/drawing/2014/main" id="{DB3C7DD3-B4AA-46F0-9574-2660E4833DDC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69958" y="4363439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9D78-6378-4531-BA58-E376B2C7F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1845734"/>
            <a:ext cx="8412480" cy="4023360"/>
          </a:xfrm>
        </p:spPr>
        <p:txBody>
          <a:bodyPr/>
          <a:lstStyle/>
          <a:p>
            <a:pPr algn="just"/>
            <a:endParaRPr lang="pt-BR" sz="1600" dirty="0"/>
          </a:p>
          <a:p>
            <a:pPr algn="just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7192B8-5AE2-4AC1-8EC3-06EE5BD3D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3595" y="1961058"/>
            <a:ext cx="6767798" cy="3908036"/>
          </a:xfrm>
          <a:prstGeom prst="rect">
            <a:avLst/>
          </a:prstGeom>
        </p:spPr>
      </p:pic>
      <p:grpSp>
        <p:nvGrpSpPr>
          <p:cNvPr id="2074" name="Group 62"/>
          <p:cNvGrpSpPr>
            <a:grpSpLocks/>
          </p:cNvGrpSpPr>
          <p:nvPr/>
        </p:nvGrpSpPr>
        <p:grpSpPr bwMode="auto">
          <a:xfrm>
            <a:off x="406400" y="233363"/>
            <a:ext cx="66675" cy="2590800"/>
            <a:chOff x="0" y="0"/>
            <a:chExt cx="1428" cy="27622"/>
          </a:xfrm>
        </p:grpSpPr>
      </p:grpSp>
      <p:grpSp>
        <p:nvGrpSpPr>
          <p:cNvPr id="2068" name="Group 173"/>
          <p:cNvGrpSpPr>
            <a:grpSpLocks/>
          </p:cNvGrpSpPr>
          <p:nvPr/>
        </p:nvGrpSpPr>
        <p:grpSpPr bwMode="auto">
          <a:xfrm>
            <a:off x="309563" y="112713"/>
            <a:ext cx="242887" cy="419100"/>
            <a:chOff x="0" y="0"/>
            <a:chExt cx="3181" cy="11906"/>
          </a:xfrm>
        </p:grpSpPr>
        <p:grpSp>
          <p:nvGrpSpPr>
            <p:cNvPr id="174" name="Group 174"/>
            <p:cNvGrpSpPr>
              <a:grpSpLocks/>
            </p:cNvGrpSpPr>
            <p:nvPr/>
          </p:nvGrpSpPr>
          <p:grpSpPr bwMode="auto">
            <a:xfrm>
              <a:off x="1371" y="0"/>
              <a:ext cx="1810" cy="11906"/>
              <a:chOff x="0" y="0"/>
              <a:chExt cx="1428" cy="27622"/>
            </a:xfrm>
          </p:grpSpPr>
        </p:grpSp>
      </p:grpSp>
      <p:grpSp>
        <p:nvGrpSpPr>
          <p:cNvPr id="2061" name="Group 79"/>
          <p:cNvGrpSpPr>
            <a:grpSpLocks/>
          </p:cNvGrpSpPr>
          <p:nvPr/>
        </p:nvGrpSpPr>
        <p:grpSpPr bwMode="auto">
          <a:xfrm>
            <a:off x="322263" y="92075"/>
            <a:ext cx="242887" cy="1171575"/>
            <a:chOff x="0" y="0"/>
            <a:chExt cx="3181" cy="11906"/>
          </a:xfrm>
        </p:grpSpPr>
        <p:grpSp>
          <p:nvGrpSpPr>
            <p:cNvPr id="80" name="Group 80"/>
            <p:cNvGrpSpPr>
              <a:grpSpLocks/>
            </p:cNvGrpSpPr>
            <p:nvPr/>
          </p:nvGrpSpPr>
          <p:grpSpPr bwMode="auto">
            <a:xfrm>
              <a:off x="1371" y="0"/>
              <a:ext cx="1810" cy="11906"/>
              <a:chOff x="0" y="0"/>
              <a:chExt cx="1428" cy="27622"/>
            </a:xfrm>
          </p:grpSpPr>
        </p:grpSp>
      </p:grpSp>
      <p:grpSp>
        <p:nvGrpSpPr>
          <p:cNvPr id="2055" name="Group 85"/>
          <p:cNvGrpSpPr>
            <a:grpSpLocks/>
          </p:cNvGrpSpPr>
          <p:nvPr/>
        </p:nvGrpSpPr>
        <p:grpSpPr bwMode="auto">
          <a:xfrm>
            <a:off x="312738" y="114300"/>
            <a:ext cx="274637" cy="1143000"/>
            <a:chOff x="0" y="0"/>
            <a:chExt cx="3060" cy="11906"/>
          </a:xfrm>
        </p:grpSpPr>
        <p:grpSp>
          <p:nvGrpSpPr>
            <p:cNvPr id="86" name="Group 86"/>
            <p:cNvGrpSpPr>
              <a:grpSpLocks/>
            </p:cNvGrpSpPr>
            <p:nvPr/>
          </p:nvGrpSpPr>
          <p:grpSpPr bwMode="auto">
            <a:xfrm>
              <a:off x="1367" y="0"/>
              <a:ext cx="1693" cy="11906"/>
              <a:chOff x="-3" y="0"/>
              <a:chExt cx="1336" cy="27622"/>
            </a:xfrm>
          </p:grpSpPr>
        </p:grpSp>
      </p:grpSp>
      <p:grpSp>
        <p:nvGrpSpPr>
          <p:cNvPr id="2049" name="Group 61"/>
          <p:cNvGrpSpPr>
            <a:grpSpLocks/>
          </p:cNvGrpSpPr>
          <p:nvPr/>
        </p:nvGrpSpPr>
        <p:grpSpPr bwMode="auto">
          <a:xfrm>
            <a:off x="306388" y="127000"/>
            <a:ext cx="242887" cy="1314450"/>
            <a:chOff x="0" y="0"/>
            <a:chExt cx="3181" cy="11906"/>
          </a:xfrm>
        </p:grpSpPr>
        <p:grpSp>
          <p:nvGrpSpPr>
            <p:cNvPr id="66" name="Group 66"/>
            <p:cNvGrpSpPr>
              <a:grpSpLocks/>
            </p:cNvGrpSpPr>
            <p:nvPr/>
          </p:nvGrpSpPr>
          <p:grpSpPr bwMode="auto">
            <a:xfrm>
              <a:off x="1371" y="0"/>
              <a:ext cx="1810" cy="11906"/>
              <a:chOff x="0" y="0"/>
              <a:chExt cx="1428" cy="27622"/>
            </a:xfrm>
          </p:grpSpPr>
        </p:grpSp>
      </p:grpSp>
    </p:spTree>
    <p:extLst>
      <p:ext uri="{BB962C8B-B14F-4D97-AF65-F5344CB8AC3E}">
        <p14:creationId xmlns:p14="http://schemas.microsoft.com/office/powerpoint/2010/main" val="964902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Texto</a:t>
            </a:r>
            <a:r>
              <a:rPr lang="en-US" dirty="0"/>
              <a:t> 1: E-mail</a:t>
            </a:r>
          </a:p>
        </p:txBody>
      </p:sp>
      <p:sp>
        <p:nvSpPr>
          <p:cNvPr id="18" name="Rechteck 5">
            <a:extLst>
              <a:ext uri="{FF2B5EF4-FFF2-40B4-BE49-F238E27FC236}">
                <a16:creationId xmlns:a16="http://schemas.microsoft.com/office/drawing/2014/main" id="{DA95582F-111A-4F22-9649-FD67FBD6AD5B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6">
            <a:extLst>
              <a:ext uri="{FF2B5EF4-FFF2-40B4-BE49-F238E27FC236}">
                <a16:creationId xmlns:a16="http://schemas.microsoft.com/office/drawing/2014/main" id="{3C337120-2FE8-4C4C-8F58-0759D3589DF7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7">
            <a:extLst>
              <a:ext uri="{FF2B5EF4-FFF2-40B4-BE49-F238E27FC236}">
                <a16:creationId xmlns:a16="http://schemas.microsoft.com/office/drawing/2014/main" id="{A8839DD1-B445-40FF-BE00-55EEF7E884BC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8">
            <a:extLst>
              <a:ext uri="{FF2B5EF4-FFF2-40B4-BE49-F238E27FC236}">
                <a16:creationId xmlns:a16="http://schemas.microsoft.com/office/drawing/2014/main" id="{D2FACD8C-2D82-4E00-A3C5-26B139CC5B8B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9">
            <a:extLst>
              <a:ext uri="{FF2B5EF4-FFF2-40B4-BE49-F238E27FC236}">
                <a16:creationId xmlns:a16="http://schemas.microsoft.com/office/drawing/2014/main" id="{B1C87E04-958D-4AB3-B00E-3E75AC254D34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EB02534A-16A0-47C4-9921-8FCB2C1CC1D7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1">
            <a:extLst>
              <a:ext uri="{FF2B5EF4-FFF2-40B4-BE49-F238E27FC236}">
                <a16:creationId xmlns:a16="http://schemas.microsoft.com/office/drawing/2014/main" id="{D56B935D-84FA-42DD-B123-410136CDE83E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20471832-E0E7-481C-93CB-253CB4153A42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6" name="Textfeld 13">
            <a:extLst>
              <a:ext uri="{FF2B5EF4-FFF2-40B4-BE49-F238E27FC236}">
                <a16:creationId xmlns:a16="http://schemas.microsoft.com/office/drawing/2014/main" id="{71189C57-C3BD-47FB-96E2-AEA8E9792E86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Análise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Textfeld 14">
            <a:extLst>
              <a:ext uri="{FF2B5EF4-FFF2-40B4-BE49-F238E27FC236}">
                <a16:creationId xmlns:a16="http://schemas.microsoft.com/office/drawing/2014/main" id="{DB3C7DD3-B4AA-46F0-9574-2660E4833DDC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69958" y="4363439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9D78-6378-4531-BA58-E376B2C7F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1845734"/>
            <a:ext cx="8412480" cy="4023360"/>
          </a:xfrm>
        </p:spPr>
        <p:txBody>
          <a:bodyPr>
            <a:normAutofit/>
          </a:bodyPr>
          <a:lstStyle/>
          <a:p>
            <a:endParaRPr lang="pt-BR" sz="1800" b="1" dirty="0"/>
          </a:p>
          <a:p>
            <a:r>
              <a:rPr lang="pt-BR" sz="1800" b="1" dirty="0"/>
              <a:t>1ª Leitura </a:t>
            </a:r>
          </a:p>
          <a:p>
            <a:r>
              <a:rPr lang="pt-BR" sz="1600" dirty="0"/>
              <a:t>(12) O mesmo começa na sala de aula, (13) onde os alunos aprenderão como construir um canteiro, (14) conhecerão os diferentes tipos de sementes, entre outras coisas, (15) e finalmente os professores escolheremos 60 alunos que trabalharão cada semestre na Horta.</a:t>
            </a:r>
          </a:p>
          <a:p>
            <a:endParaRPr lang="pt-BR" sz="1600" dirty="0"/>
          </a:p>
          <a:p>
            <a:r>
              <a:rPr lang="pt-BR" sz="1800" b="1" dirty="0"/>
              <a:t>2ª Leitura </a:t>
            </a:r>
          </a:p>
          <a:p>
            <a:r>
              <a:rPr lang="pt-BR" sz="1600" dirty="0"/>
              <a:t>(12) O mesmo começa na sala de aula, (13) onde os alunos aprenderão como construir um canteiro. (14) </a:t>
            </a:r>
            <a:r>
              <a:rPr lang="pt-BR" sz="1600" dirty="0">
                <a:solidFill>
                  <a:schemeClr val="accent1"/>
                </a:solidFill>
              </a:rPr>
              <a:t>Além disso, </a:t>
            </a:r>
            <a:r>
              <a:rPr lang="pt-BR" sz="1600" dirty="0"/>
              <a:t>conhecerão os diferentes tipos de sementes, entre outras coisas. (15) E, finalmente, os professores escolheremos 60 alunos que trabalharão cada semestre na Horta.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1355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Texto</a:t>
            </a:r>
            <a:r>
              <a:rPr lang="en-US" dirty="0"/>
              <a:t> 2: poster </a:t>
            </a:r>
            <a:r>
              <a:rPr lang="en-US" dirty="0" err="1"/>
              <a:t>acadêmico</a:t>
            </a:r>
            <a:endParaRPr lang="en-US" dirty="0"/>
          </a:p>
        </p:txBody>
      </p:sp>
      <p:sp>
        <p:nvSpPr>
          <p:cNvPr id="18" name="Rechteck 5">
            <a:extLst>
              <a:ext uri="{FF2B5EF4-FFF2-40B4-BE49-F238E27FC236}">
                <a16:creationId xmlns:a16="http://schemas.microsoft.com/office/drawing/2014/main" id="{DA95582F-111A-4F22-9649-FD67FBD6AD5B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6">
            <a:extLst>
              <a:ext uri="{FF2B5EF4-FFF2-40B4-BE49-F238E27FC236}">
                <a16:creationId xmlns:a16="http://schemas.microsoft.com/office/drawing/2014/main" id="{3C337120-2FE8-4C4C-8F58-0759D3589DF7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7">
            <a:extLst>
              <a:ext uri="{FF2B5EF4-FFF2-40B4-BE49-F238E27FC236}">
                <a16:creationId xmlns:a16="http://schemas.microsoft.com/office/drawing/2014/main" id="{A8839DD1-B445-40FF-BE00-55EEF7E884BC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8">
            <a:extLst>
              <a:ext uri="{FF2B5EF4-FFF2-40B4-BE49-F238E27FC236}">
                <a16:creationId xmlns:a16="http://schemas.microsoft.com/office/drawing/2014/main" id="{D2FACD8C-2D82-4E00-A3C5-26B139CC5B8B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9">
            <a:extLst>
              <a:ext uri="{FF2B5EF4-FFF2-40B4-BE49-F238E27FC236}">
                <a16:creationId xmlns:a16="http://schemas.microsoft.com/office/drawing/2014/main" id="{B1C87E04-958D-4AB3-B00E-3E75AC254D34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EB02534A-16A0-47C4-9921-8FCB2C1CC1D7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1">
            <a:extLst>
              <a:ext uri="{FF2B5EF4-FFF2-40B4-BE49-F238E27FC236}">
                <a16:creationId xmlns:a16="http://schemas.microsoft.com/office/drawing/2014/main" id="{D56B935D-84FA-42DD-B123-410136CDE83E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20471832-E0E7-481C-93CB-253CB4153A42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6" name="Textfeld 13">
            <a:extLst>
              <a:ext uri="{FF2B5EF4-FFF2-40B4-BE49-F238E27FC236}">
                <a16:creationId xmlns:a16="http://schemas.microsoft.com/office/drawing/2014/main" id="{71189C57-C3BD-47FB-96E2-AEA8E9792E86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Análise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Textfeld 14">
            <a:extLst>
              <a:ext uri="{FF2B5EF4-FFF2-40B4-BE49-F238E27FC236}">
                <a16:creationId xmlns:a16="http://schemas.microsoft.com/office/drawing/2014/main" id="{DB3C7DD3-B4AA-46F0-9574-2660E4833DDC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69958" y="4363439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9D78-6378-4531-BA58-E376B2C7F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1845734"/>
            <a:ext cx="8412480" cy="4023360"/>
          </a:xfrm>
        </p:spPr>
        <p:txBody>
          <a:bodyPr>
            <a:normAutofit/>
          </a:bodyPr>
          <a:lstStyle/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r>
              <a:rPr lang="pt-BR" sz="1800" dirty="0"/>
              <a:t>“(2) O programa cultivando água boa </a:t>
            </a:r>
            <a:r>
              <a:rPr lang="pt-BR" sz="1800" dirty="0" err="1"/>
              <a:t>tém</a:t>
            </a:r>
            <a:r>
              <a:rPr lang="pt-BR" sz="1800" dirty="0"/>
              <a:t> como objetivo, a produção de energia limpa, (3)utilizando hidrelétrica Itaipu, (4)</a:t>
            </a:r>
            <a:r>
              <a:rPr lang="pt-BR" sz="1800" dirty="0">
                <a:solidFill>
                  <a:schemeClr val="accent1"/>
                </a:solidFill>
              </a:rPr>
              <a:t>que</a:t>
            </a:r>
            <a:r>
              <a:rPr lang="pt-BR" sz="1800" dirty="0"/>
              <a:t> procura um desenvolvimento sustentável para nosso país. (5) </a:t>
            </a:r>
            <a:r>
              <a:rPr lang="pt-BR" sz="1800" dirty="0">
                <a:solidFill>
                  <a:schemeClr val="accent1"/>
                </a:solidFill>
              </a:rPr>
              <a:t>Também</a:t>
            </a:r>
            <a:r>
              <a:rPr lang="pt-BR" sz="1800" dirty="0"/>
              <a:t> , o promoção do qualidade de vida das comunidades e a preservação da natureza . (6) É  possível um crescimento econômico e social que não seja prejudicial para nosso lar.”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82429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Texto</a:t>
            </a:r>
            <a:r>
              <a:rPr lang="en-US" dirty="0"/>
              <a:t> 2: Poster </a:t>
            </a:r>
            <a:r>
              <a:rPr lang="en-US" dirty="0" err="1"/>
              <a:t>Acadêmico</a:t>
            </a:r>
            <a:endParaRPr lang="en-US" dirty="0"/>
          </a:p>
        </p:txBody>
      </p:sp>
      <p:sp>
        <p:nvSpPr>
          <p:cNvPr id="18" name="Rechteck 5">
            <a:extLst>
              <a:ext uri="{FF2B5EF4-FFF2-40B4-BE49-F238E27FC236}">
                <a16:creationId xmlns:a16="http://schemas.microsoft.com/office/drawing/2014/main" id="{DA95582F-111A-4F22-9649-FD67FBD6AD5B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6">
            <a:extLst>
              <a:ext uri="{FF2B5EF4-FFF2-40B4-BE49-F238E27FC236}">
                <a16:creationId xmlns:a16="http://schemas.microsoft.com/office/drawing/2014/main" id="{3C337120-2FE8-4C4C-8F58-0759D3589DF7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7">
            <a:extLst>
              <a:ext uri="{FF2B5EF4-FFF2-40B4-BE49-F238E27FC236}">
                <a16:creationId xmlns:a16="http://schemas.microsoft.com/office/drawing/2014/main" id="{A8839DD1-B445-40FF-BE00-55EEF7E884BC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8">
            <a:extLst>
              <a:ext uri="{FF2B5EF4-FFF2-40B4-BE49-F238E27FC236}">
                <a16:creationId xmlns:a16="http://schemas.microsoft.com/office/drawing/2014/main" id="{D2FACD8C-2D82-4E00-A3C5-26B139CC5B8B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9">
            <a:extLst>
              <a:ext uri="{FF2B5EF4-FFF2-40B4-BE49-F238E27FC236}">
                <a16:creationId xmlns:a16="http://schemas.microsoft.com/office/drawing/2014/main" id="{B1C87E04-958D-4AB3-B00E-3E75AC254D34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EB02534A-16A0-47C4-9921-8FCB2C1CC1D7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1">
            <a:extLst>
              <a:ext uri="{FF2B5EF4-FFF2-40B4-BE49-F238E27FC236}">
                <a16:creationId xmlns:a16="http://schemas.microsoft.com/office/drawing/2014/main" id="{D56B935D-84FA-42DD-B123-410136CDE83E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20471832-E0E7-481C-93CB-253CB4153A42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6" name="Textfeld 13">
            <a:extLst>
              <a:ext uri="{FF2B5EF4-FFF2-40B4-BE49-F238E27FC236}">
                <a16:creationId xmlns:a16="http://schemas.microsoft.com/office/drawing/2014/main" id="{71189C57-C3BD-47FB-96E2-AEA8E9792E86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Análise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Textfeld 14">
            <a:extLst>
              <a:ext uri="{FF2B5EF4-FFF2-40B4-BE49-F238E27FC236}">
                <a16:creationId xmlns:a16="http://schemas.microsoft.com/office/drawing/2014/main" id="{DB3C7DD3-B4AA-46F0-9574-2660E4833DDC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69958" y="4363439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9D78-6378-4531-BA58-E376B2C7F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1845734"/>
            <a:ext cx="8412480" cy="4023360"/>
          </a:xfrm>
        </p:spPr>
        <p:txBody>
          <a:bodyPr>
            <a:normAutofit/>
          </a:bodyPr>
          <a:lstStyle/>
          <a:p>
            <a:endParaRPr lang="pt-BR" sz="1600" dirty="0"/>
          </a:p>
          <a:p>
            <a:r>
              <a:rPr lang="pt-BR" sz="1600" b="1" dirty="0"/>
              <a:t>1ª Leitura						2ª Leitura  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r>
              <a:rPr lang="pt-BR" sz="1600" dirty="0"/>
              <a:t>(2) O programa cultivando água boa </a:t>
            </a:r>
            <a:r>
              <a:rPr lang="pt-BR" sz="1600" dirty="0" err="1"/>
              <a:t>tém</a:t>
            </a:r>
            <a:r>
              <a:rPr lang="pt-BR" sz="1600" dirty="0"/>
              <a:t> como objetivo, a produção de energia limpa, (3)utilizando hidrelétrica Itaipu, (4)que procura um desenvolvimento sustentável para nosso país. (5) Também , o promoção do qualidade de vida das comunidades e a preservação da natureza . (6) </a:t>
            </a:r>
            <a:r>
              <a:rPr lang="pt-BR" sz="1600" i="1" u="sng" dirty="0">
                <a:solidFill>
                  <a:schemeClr val="accent1"/>
                </a:solidFill>
              </a:rPr>
              <a:t>Assim</a:t>
            </a:r>
            <a:r>
              <a:rPr lang="pt-BR" sz="1600" dirty="0"/>
              <a:t> é possível um crescimento econômico e social que não seja prejudicial para nosso lar.</a:t>
            </a:r>
            <a:endParaRPr lang="en-US" sz="1600" dirty="0"/>
          </a:p>
          <a:p>
            <a:endParaRPr lang="pt-BR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8D0C65-52DC-4955-B879-D17766DF5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299" y="2708130"/>
            <a:ext cx="5974291" cy="17530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7E6386-B5D0-49BF-8D4B-A98FBB2AE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490" y="2708130"/>
            <a:ext cx="5974291" cy="1753067"/>
          </a:xfrm>
          <a:prstGeom prst="rect">
            <a:avLst/>
          </a:prstGeom>
        </p:spPr>
      </p:pic>
      <p:grpSp>
        <p:nvGrpSpPr>
          <p:cNvPr id="3091" name="Group 543"/>
          <p:cNvGrpSpPr>
            <a:grpSpLocks/>
          </p:cNvGrpSpPr>
          <p:nvPr/>
        </p:nvGrpSpPr>
        <p:grpSpPr bwMode="auto">
          <a:xfrm>
            <a:off x="225425" y="133350"/>
            <a:ext cx="328613" cy="438150"/>
            <a:chOff x="0" y="0"/>
            <a:chExt cx="3060" cy="11906"/>
          </a:xfrm>
        </p:grpSpPr>
        <p:grpSp>
          <p:nvGrpSpPr>
            <p:cNvPr id="544" name="Group 544"/>
            <p:cNvGrpSpPr>
              <a:grpSpLocks/>
            </p:cNvGrpSpPr>
            <p:nvPr/>
          </p:nvGrpSpPr>
          <p:grpSpPr bwMode="auto">
            <a:xfrm>
              <a:off x="1329" y="0"/>
              <a:ext cx="1731" cy="11906"/>
              <a:chOff x="-33" y="0"/>
              <a:chExt cx="1366" cy="27622"/>
            </a:xfrm>
          </p:grpSpPr>
        </p:grpSp>
      </p:grpSp>
      <p:grpSp>
        <p:nvGrpSpPr>
          <p:cNvPr id="3085" name="Group 549"/>
          <p:cNvGrpSpPr>
            <a:grpSpLocks/>
          </p:cNvGrpSpPr>
          <p:nvPr/>
        </p:nvGrpSpPr>
        <p:grpSpPr bwMode="auto">
          <a:xfrm>
            <a:off x="269875" y="133350"/>
            <a:ext cx="328613" cy="457200"/>
            <a:chOff x="0" y="0"/>
            <a:chExt cx="3060" cy="11906"/>
          </a:xfrm>
        </p:grpSpPr>
        <p:grpSp>
          <p:nvGrpSpPr>
            <p:cNvPr id="550" name="Group 550"/>
            <p:cNvGrpSpPr>
              <a:grpSpLocks/>
            </p:cNvGrpSpPr>
            <p:nvPr/>
          </p:nvGrpSpPr>
          <p:grpSpPr bwMode="auto">
            <a:xfrm>
              <a:off x="1329" y="0"/>
              <a:ext cx="1731" cy="11906"/>
              <a:chOff x="-33" y="0"/>
              <a:chExt cx="1366" cy="27622"/>
            </a:xfrm>
          </p:grpSpPr>
        </p:grpSp>
      </p:grpSp>
      <p:grpSp>
        <p:nvGrpSpPr>
          <p:cNvPr id="3079" name="Group 555"/>
          <p:cNvGrpSpPr>
            <a:grpSpLocks/>
          </p:cNvGrpSpPr>
          <p:nvPr/>
        </p:nvGrpSpPr>
        <p:grpSpPr bwMode="auto">
          <a:xfrm>
            <a:off x="168275" y="111125"/>
            <a:ext cx="328613" cy="801688"/>
            <a:chOff x="0" y="0"/>
            <a:chExt cx="3060" cy="11906"/>
          </a:xfrm>
        </p:grpSpPr>
        <p:grpSp>
          <p:nvGrpSpPr>
            <p:cNvPr id="556" name="Group 556"/>
            <p:cNvGrpSpPr>
              <a:grpSpLocks/>
            </p:cNvGrpSpPr>
            <p:nvPr/>
          </p:nvGrpSpPr>
          <p:grpSpPr bwMode="auto">
            <a:xfrm>
              <a:off x="1329" y="0"/>
              <a:ext cx="1731" cy="11906"/>
              <a:chOff x="-33" y="0"/>
              <a:chExt cx="1366" cy="27622"/>
            </a:xfrm>
          </p:grpSpPr>
        </p:grpSp>
      </p:grpSp>
      <p:grpSp>
        <p:nvGrpSpPr>
          <p:cNvPr id="3073" name="Group 561"/>
          <p:cNvGrpSpPr>
            <a:grpSpLocks/>
          </p:cNvGrpSpPr>
          <p:nvPr/>
        </p:nvGrpSpPr>
        <p:grpSpPr bwMode="auto">
          <a:xfrm>
            <a:off x="238125" y="-244475"/>
            <a:ext cx="328613" cy="333375"/>
            <a:chOff x="0" y="0"/>
            <a:chExt cx="3060" cy="11906"/>
          </a:xfrm>
        </p:grpSpPr>
        <p:grpSp>
          <p:nvGrpSpPr>
            <p:cNvPr id="574" name="Group 574"/>
            <p:cNvGrpSpPr>
              <a:grpSpLocks/>
            </p:cNvGrpSpPr>
            <p:nvPr/>
          </p:nvGrpSpPr>
          <p:grpSpPr bwMode="auto">
            <a:xfrm>
              <a:off x="1329" y="0"/>
              <a:ext cx="1731" cy="11906"/>
              <a:chOff x="-33" y="0"/>
              <a:chExt cx="1366" cy="27622"/>
            </a:xfrm>
          </p:grpSpPr>
        </p:grpSp>
      </p:grpSp>
      <p:grpSp>
        <p:nvGrpSpPr>
          <p:cNvPr id="3115" name="Group 611"/>
          <p:cNvGrpSpPr>
            <a:grpSpLocks/>
          </p:cNvGrpSpPr>
          <p:nvPr/>
        </p:nvGrpSpPr>
        <p:grpSpPr bwMode="auto">
          <a:xfrm>
            <a:off x="225425" y="133350"/>
            <a:ext cx="328613" cy="438150"/>
            <a:chOff x="0" y="0"/>
            <a:chExt cx="3060" cy="11906"/>
          </a:xfrm>
        </p:grpSpPr>
        <p:grpSp>
          <p:nvGrpSpPr>
            <p:cNvPr id="612" name="Group 612"/>
            <p:cNvGrpSpPr>
              <a:grpSpLocks/>
            </p:cNvGrpSpPr>
            <p:nvPr/>
          </p:nvGrpSpPr>
          <p:grpSpPr bwMode="auto">
            <a:xfrm>
              <a:off x="1329" y="0"/>
              <a:ext cx="1731" cy="11906"/>
              <a:chOff x="-33" y="0"/>
              <a:chExt cx="1366" cy="27622"/>
            </a:xfrm>
          </p:grpSpPr>
        </p:grpSp>
      </p:grpSp>
      <p:grpSp>
        <p:nvGrpSpPr>
          <p:cNvPr id="3109" name="Group 617"/>
          <p:cNvGrpSpPr>
            <a:grpSpLocks/>
          </p:cNvGrpSpPr>
          <p:nvPr/>
        </p:nvGrpSpPr>
        <p:grpSpPr bwMode="auto">
          <a:xfrm>
            <a:off x="269875" y="133350"/>
            <a:ext cx="328613" cy="457200"/>
            <a:chOff x="0" y="0"/>
            <a:chExt cx="3060" cy="11906"/>
          </a:xfrm>
        </p:grpSpPr>
        <p:grpSp>
          <p:nvGrpSpPr>
            <p:cNvPr id="618" name="Group 618"/>
            <p:cNvGrpSpPr>
              <a:grpSpLocks/>
            </p:cNvGrpSpPr>
            <p:nvPr/>
          </p:nvGrpSpPr>
          <p:grpSpPr bwMode="auto">
            <a:xfrm>
              <a:off x="1329" y="0"/>
              <a:ext cx="1731" cy="11906"/>
              <a:chOff x="-33" y="0"/>
              <a:chExt cx="1366" cy="27622"/>
            </a:xfrm>
          </p:grpSpPr>
        </p:grpSp>
      </p:grpSp>
      <p:grpSp>
        <p:nvGrpSpPr>
          <p:cNvPr id="3103" name="Group 659"/>
          <p:cNvGrpSpPr>
            <a:grpSpLocks/>
          </p:cNvGrpSpPr>
          <p:nvPr/>
        </p:nvGrpSpPr>
        <p:grpSpPr bwMode="auto">
          <a:xfrm>
            <a:off x="168275" y="111125"/>
            <a:ext cx="328613" cy="801688"/>
            <a:chOff x="0" y="0"/>
            <a:chExt cx="3060" cy="11906"/>
          </a:xfrm>
        </p:grpSpPr>
        <p:grpSp>
          <p:nvGrpSpPr>
            <p:cNvPr id="660" name="Group 660"/>
            <p:cNvGrpSpPr>
              <a:grpSpLocks/>
            </p:cNvGrpSpPr>
            <p:nvPr/>
          </p:nvGrpSpPr>
          <p:grpSpPr bwMode="auto">
            <a:xfrm>
              <a:off x="1329" y="0"/>
              <a:ext cx="1731" cy="11906"/>
              <a:chOff x="-33" y="0"/>
              <a:chExt cx="1366" cy="27622"/>
            </a:xfrm>
          </p:grpSpPr>
        </p:grpSp>
      </p:grpSp>
      <p:grpSp>
        <p:nvGrpSpPr>
          <p:cNvPr id="3097" name="Group 665"/>
          <p:cNvGrpSpPr>
            <a:grpSpLocks/>
          </p:cNvGrpSpPr>
          <p:nvPr/>
        </p:nvGrpSpPr>
        <p:grpSpPr bwMode="auto">
          <a:xfrm>
            <a:off x="238125" y="-244475"/>
            <a:ext cx="328613" cy="333375"/>
            <a:chOff x="0" y="0"/>
            <a:chExt cx="3060" cy="11906"/>
          </a:xfrm>
        </p:grpSpPr>
        <p:grpSp>
          <p:nvGrpSpPr>
            <p:cNvPr id="666" name="Group 666"/>
            <p:cNvGrpSpPr>
              <a:grpSpLocks/>
            </p:cNvGrpSpPr>
            <p:nvPr/>
          </p:nvGrpSpPr>
          <p:grpSpPr bwMode="auto">
            <a:xfrm>
              <a:off x="1329" y="0"/>
              <a:ext cx="1731" cy="11906"/>
              <a:chOff x="-33" y="0"/>
              <a:chExt cx="1366" cy="27622"/>
            </a:xfrm>
          </p:grpSpPr>
        </p:grpSp>
      </p:grpSp>
    </p:spTree>
    <p:extLst>
      <p:ext uri="{BB962C8B-B14F-4D97-AF65-F5344CB8AC3E}">
        <p14:creationId xmlns:p14="http://schemas.microsoft.com/office/powerpoint/2010/main" val="3148570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Texto</a:t>
            </a:r>
            <a:r>
              <a:rPr lang="en-US" dirty="0"/>
              <a:t> 3: </a:t>
            </a:r>
            <a:r>
              <a:rPr lang="en-US" dirty="0" err="1"/>
              <a:t>Apresentação</a:t>
            </a:r>
            <a:r>
              <a:rPr lang="en-US" dirty="0"/>
              <a:t> de </a:t>
            </a:r>
            <a:r>
              <a:rPr lang="en-US" dirty="0" err="1"/>
              <a:t>Livro</a:t>
            </a:r>
            <a:endParaRPr lang="en-US" dirty="0"/>
          </a:p>
        </p:txBody>
      </p:sp>
      <p:sp>
        <p:nvSpPr>
          <p:cNvPr id="18" name="Rechteck 5">
            <a:extLst>
              <a:ext uri="{FF2B5EF4-FFF2-40B4-BE49-F238E27FC236}">
                <a16:creationId xmlns:a16="http://schemas.microsoft.com/office/drawing/2014/main" id="{DA95582F-111A-4F22-9649-FD67FBD6AD5B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6">
            <a:extLst>
              <a:ext uri="{FF2B5EF4-FFF2-40B4-BE49-F238E27FC236}">
                <a16:creationId xmlns:a16="http://schemas.microsoft.com/office/drawing/2014/main" id="{3C337120-2FE8-4C4C-8F58-0759D3589DF7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7">
            <a:extLst>
              <a:ext uri="{FF2B5EF4-FFF2-40B4-BE49-F238E27FC236}">
                <a16:creationId xmlns:a16="http://schemas.microsoft.com/office/drawing/2014/main" id="{A8839DD1-B445-40FF-BE00-55EEF7E884BC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8">
            <a:extLst>
              <a:ext uri="{FF2B5EF4-FFF2-40B4-BE49-F238E27FC236}">
                <a16:creationId xmlns:a16="http://schemas.microsoft.com/office/drawing/2014/main" id="{D2FACD8C-2D82-4E00-A3C5-26B139CC5B8B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9">
            <a:extLst>
              <a:ext uri="{FF2B5EF4-FFF2-40B4-BE49-F238E27FC236}">
                <a16:creationId xmlns:a16="http://schemas.microsoft.com/office/drawing/2014/main" id="{B1C87E04-958D-4AB3-B00E-3E75AC254D34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EB02534A-16A0-47C4-9921-8FCB2C1CC1D7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1">
            <a:extLst>
              <a:ext uri="{FF2B5EF4-FFF2-40B4-BE49-F238E27FC236}">
                <a16:creationId xmlns:a16="http://schemas.microsoft.com/office/drawing/2014/main" id="{D56B935D-84FA-42DD-B123-410136CDE83E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20471832-E0E7-481C-93CB-253CB4153A42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6" name="Textfeld 13">
            <a:extLst>
              <a:ext uri="{FF2B5EF4-FFF2-40B4-BE49-F238E27FC236}">
                <a16:creationId xmlns:a16="http://schemas.microsoft.com/office/drawing/2014/main" id="{71189C57-C3BD-47FB-96E2-AEA8E9792E86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Análise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Textfeld 14">
            <a:extLst>
              <a:ext uri="{FF2B5EF4-FFF2-40B4-BE49-F238E27FC236}">
                <a16:creationId xmlns:a16="http://schemas.microsoft.com/office/drawing/2014/main" id="{DB3C7DD3-B4AA-46F0-9574-2660E4833DDC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69958" y="4363439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9D78-6378-4531-BA58-E376B2C7F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1845734"/>
            <a:ext cx="8412480" cy="4023360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“(7) </a:t>
            </a:r>
            <a:r>
              <a:rPr lang="pt-BR" dirty="0">
                <a:solidFill>
                  <a:schemeClr val="accent1"/>
                </a:solidFill>
              </a:rPr>
              <a:t>Após</a:t>
            </a:r>
            <a:r>
              <a:rPr lang="pt-BR" dirty="0"/>
              <a:t> muitas interrogações de clientes caídos sob o charme da sua </a:t>
            </a:r>
            <a:r>
              <a:rPr lang="pt-BR" dirty="0" err="1"/>
              <a:t>culinaria</a:t>
            </a:r>
            <a:r>
              <a:rPr lang="pt-BR" dirty="0"/>
              <a:t>, (8) a mineira decidiu compartilhar as suas quarenta receitas ditadas por “uma voz” no seu sono, (9) do </a:t>
            </a:r>
            <a:r>
              <a:rPr lang="pt-BR" dirty="0" err="1"/>
              <a:t>deliocioso</a:t>
            </a:r>
            <a:r>
              <a:rPr lang="pt-BR" dirty="0"/>
              <a:t> bolinho Alaíde á incrível coxinha de salmão.”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7560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Texto</a:t>
            </a:r>
            <a:r>
              <a:rPr lang="en-US" dirty="0"/>
              <a:t> 3: </a:t>
            </a:r>
            <a:r>
              <a:rPr lang="en-US" dirty="0" err="1"/>
              <a:t>Apresentação</a:t>
            </a:r>
            <a:r>
              <a:rPr lang="en-US" dirty="0"/>
              <a:t> de </a:t>
            </a:r>
            <a:r>
              <a:rPr lang="en-US" dirty="0" err="1"/>
              <a:t>Livro</a:t>
            </a:r>
            <a:endParaRPr lang="en-US" dirty="0"/>
          </a:p>
        </p:txBody>
      </p:sp>
      <p:sp>
        <p:nvSpPr>
          <p:cNvPr id="18" name="Rechteck 5">
            <a:extLst>
              <a:ext uri="{FF2B5EF4-FFF2-40B4-BE49-F238E27FC236}">
                <a16:creationId xmlns:a16="http://schemas.microsoft.com/office/drawing/2014/main" id="{DA95582F-111A-4F22-9649-FD67FBD6AD5B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6">
            <a:extLst>
              <a:ext uri="{FF2B5EF4-FFF2-40B4-BE49-F238E27FC236}">
                <a16:creationId xmlns:a16="http://schemas.microsoft.com/office/drawing/2014/main" id="{3C337120-2FE8-4C4C-8F58-0759D3589DF7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7">
            <a:extLst>
              <a:ext uri="{FF2B5EF4-FFF2-40B4-BE49-F238E27FC236}">
                <a16:creationId xmlns:a16="http://schemas.microsoft.com/office/drawing/2014/main" id="{A8839DD1-B445-40FF-BE00-55EEF7E884BC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8">
            <a:extLst>
              <a:ext uri="{FF2B5EF4-FFF2-40B4-BE49-F238E27FC236}">
                <a16:creationId xmlns:a16="http://schemas.microsoft.com/office/drawing/2014/main" id="{D2FACD8C-2D82-4E00-A3C5-26B139CC5B8B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9">
            <a:extLst>
              <a:ext uri="{FF2B5EF4-FFF2-40B4-BE49-F238E27FC236}">
                <a16:creationId xmlns:a16="http://schemas.microsoft.com/office/drawing/2014/main" id="{B1C87E04-958D-4AB3-B00E-3E75AC254D34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EB02534A-16A0-47C4-9921-8FCB2C1CC1D7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1">
            <a:extLst>
              <a:ext uri="{FF2B5EF4-FFF2-40B4-BE49-F238E27FC236}">
                <a16:creationId xmlns:a16="http://schemas.microsoft.com/office/drawing/2014/main" id="{D56B935D-84FA-42DD-B123-410136CDE83E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20471832-E0E7-481C-93CB-253CB4153A42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6" name="Textfeld 13">
            <a:extLst>
              <a:ext uri="{FF2B5EF4-FFF2-40B4-BE49-F238E27FC236}">
                <a16:creationId xmlns:a16="http://schemas.microsoft.com/office/drawing/2014/main" id="{71189C57-C3BD-47FB-96E2-AEA8E9792E86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Análise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Textfeld 14">
            <a:extLst>
              <a:ext uri="{FF2B5EF4-FFF2-40B4-BE49-F238E27FC236}">
                <a16:creationId xmlns:a16="http://schemas.microsoft.com/office/drawing/2014/main" id="{DB3C7DD3-B4AA-46F0-9574-2660E4833DDC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69958" y="4363439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9D78-6378-4531-BA58-E376B2C7F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1845734"/>
            <a:ext cx="8412480" cy="4023360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sz="1600" dirty="0"/>
          </a:p>
          <a:p>
            <a:endParaRPr lang="pt-BR" sz="1600" dirty="0"/>
          </a:p>
          <a:p>
            <a:pPr algn="just"/>
            <a:r>
              <a:rPr lang="pt-BR" sz="1600" dirty="0"/>
              <a:t>(8) A mineira decidiu compartilhar as suas quarenta receitas ditadas por “uma voz” no seu sono, (9) do </a:t>
            </a:r>
            <a:r>
              <a:rPr lang="pt-BR" sz="1600" dirty="0" err="1"/>
              <a:t>deliocioso</a:t>
            </a:r>
            <a:r>
              <a:rPr lang="pt-BR" sz="1600" dirty="0"/>
              <a:t> bolinho Alaíde á incrível coxinha de salmão, (7) </a:t>
            </a:r>
            <a:r>
              <a:rPr lang="pt-BR" sz="1600" dirty="0">
                <a:solidFill>
                  <a:schemeClr val="accent1"/>
                </a:solidFill>
              </a:rPr>
              <a:t>após [por causa das] </a:t>
            </a:r>
            <a:r>
              <a:rPr lang="pt-BR" sz="1600" dirty="0"/>
              <a:t>muitas interrogações de clientes caídos sob o charme da sua </a:t>
            </a:r>
            <a:r>
              <a:rPr lang="pt-BR" sz="1600" dirty="0" err="1"/>
              <a:t>culinaria</a:t>
            </a:r>
            <a:r>
              <a:rPr lang="pt-BR" sz="1600" dirty="0"/>
              <a:t>.</a:t>
            </a:r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27E93D-9340-4A82-82CC-0B538F857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673" y="2376742"/>
            <a:ext cx="8473252" cy="2445343"/>
          </a:xfrm>
          <a:prstGeom prst="rect">
            <a:avLst/>
          </a:prstGeom>
        </p:spPr>
      </p:pic>
      <p:grpSp>
        <p:nvGrpSpPr>
          <p:cNvPr id="4103" name="Group 1008"/>
          <p:cNvGrpSpPr>
            <a:grpSpLocks/>
          </p:cNvGrpSpPr>
          <p:nvPr/>
        </p:nvGrpSpPr>
        <p:grpSpPr bwMode="auto">
          <a:xfrm>
            <a:off x="247650" y="127000"/>
            <a:ext cx="327025" cy="914400"/>
            <a:chOff x="0" y="0"/>
            <a:chExt cx="3060" cy="11906"/>
          </a:xfrm>
        </p:grpSpPr>
        <p:grpSp>
          <p:nvGrpSpPr>
            <p:cNvPr id="2" name="Group 1009"/>
            <p:cNvGrpSpPr>
              <a:grpSpLocks/>
            </p:cNvGrpSpPr>
            <p:nvPr/>
          </p:nvGrpSpPr>
          <p:grpSpPr bwMode="auto">
            <a:xfrm>
              <a:off x="1327" y="0"/>
              <a:ext cx="1733" cy="11906"/>
              <a:chOff x="-34" y="0"/>
              <a:chExt cx="1368" cy="27622"/>
            </a:xfrm>
          </p:grpSpPr>
        </p:grpSp>
      </p:grpSp>
      <p:grpSp>
        <p:nvGrpSpPr>
          <p:cNvPr id="4097" name="Group 1014"/>
          <p:cNvGrpSpPr>
            <a:grpSpLocks/>
          </p:cNvGrpSpPr>
          <p:nvPr/>
        </p:nvGrpSpPr>
        <p:grpSpPr bwMode="auto">
          <a:xfrm>
            <a:off x="227013" y="111125"/>
            <a:ext cx="327025" cy="647700"/>
            <a:chOff x="0" y="0"/>
            <a:chExt cx="3060" cy="11906"/>
          </a:xfrm>
        </p:grpSpPr>
        <p:grpSp>
          <p:nvGrpSpPr>
            <p:cNvPr id="5" name="Group 1015"/>
            <p:cNvGrpSpPr>
              <a:grpSpLocks/>
            </p:cNvGrpSpPr>
            <p:nvPr/>
          </p:nvGrpSpPr>
          <p:grpSpPr bwMode="auto">
            <a:xfrm>
              <a:off x="1327" y="0"/>
              <a:ext cx="1733" cy="11906"/>
              <a:chOff x="-34" y="0"/>
              <a:chExt cx="1368" cy="27622"/>
            </a:xfrm>
          </p:grpSpPr>
        </p:grpSp>
      </p:grpSp>
      <p:grpSp>
        <p:nvGrpSpPr>
          <p:cNvPr id="4115" name="Group 19"/>
          <p:cNvGrpSpPr>
            <a:grpSpLocks/>
          </p:cNvGrpSpPr>
          <p:nvPr/>
        </p:nvGrpSpPr>
        <p:grpSpPr bwMode="auto">
          <a:xfrm>
            <a:off x="247650" y="127000"/>
            <a:ext cx="327025" cy="914400"/>
            <a:chOff x="0" y="0"/>
            <a:chExt cx="3060" cy="11906"/>
          </a:xfrm>
        </p:grpSpPr>
        <p:grpSp>
          <p:nvGrpSpPr>
            <p:cNvPr id="1009" name="Group 1009"/>
            <p:cNvGrpSpPr>
              <a:grpSpLocks/>
            </p:cNvGrpSpPr>
            <p:nvPr/>
          </p:nvGrpSpPr>
          <p:grpSpPr bwMode="auto">
            <a:xfrm>
              <a:off x="1327" y="0"/>
              <a:ext cx="1733" cy="11906"/>
              <a:chOff x="-34" y="0"/>
              <a:chExt cx="1368" cy="27622"/>
            </a:xfrm>
          </p:grpSpPr>
        </p:grpSp>
      </p:grpSp>
      <p:grpSp>
        <p:nvGrpSpPr>
          <p:cNvPr id="4109" name="Group 13"/>
          <p:cNvGrpSpPr>
            <a:grpSpLocks/>
          </p:cNvGrpSpPr>
          <p:nvPr/>
        </p:nvGrpSpPr>
        <p:grpSpPr bwMode="auto">
          <a:xfrm>
            <a:off x="227013" y="111125"/>
            <a:ext cx="327025" cy="647700"/>
            <a:chOff x="0" y="0"/>
            <a:chExt cx="3060" cy="11906"/>
          </a:xfrm>
        </p:grpSpPr>
        <p:grpSp>
          <p:nvGrpSpPr>
            <p:cNvPr id="1015" name="Group 1015"/>
            <p:cNvGrpSpPr>
              <a:grpSpLocks/>
            </p:cNvGrpSpPr>
            <p:nvPr/>
          </p:nvGrpSpPr>
          <p:grpSpPr bwMode="auto">
            <a:xfrm>
              <a:off x="1327" y="0"/>
              <a:ext cx="1733" cy="11906"/>
              <a:chOff x="-34" y="0"/>
              <a:chExt cx="1368" cy="27622"/>
            </a:xfrm>
          </p:grpSpPr>
        </p:grpSp>
      </p:grpSp>
    </p:spTree>
    <p:extLst>
      <p:ext uri="{BB962C8B-B14F-4D97-AF65-F5344CB8AC3E}">
        <p14:creationId xmlns:p14="http://schemas.microsoft.com/office/powerpoint/2010/main" val="256230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Texto</a:t>
            </a:r>
            <a:r>
              <a:rPr lang="en-US" dirty="0"/>
              <a:t> 4: E-mail</a:t>
            </a:r>
          </a:p>
        </p:txBody>
      </p:sp>
      <p:sp>
        <p:nvSpPr>
          <p:cNvPr id="18" name="Rechteck 5">
            <a:extLst>
              <a:ext uri="{FF2B5EF4-FFF2-40B4-BE49-F238E27FC236}">
                <a16:creationId xmlns:a16="http://schemas.microsoft.com/office/drawing/2014/main" id="{DA95582F-111A-4F22-9649-FD67FBD6AD5B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6">
            <a:extLst>
              <a:ext uri="{FF2B5EF4-FFF2-40B4-BE49-F238E27FC236}">
                <a16:creationId xmlns:a16="http://schemas.microsoft.com/office/drawing/2014/main" id="{3C337120-2FE8-4C4C-8F58-0759D3589DF7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7">
            <a:extLst>
              <a:ext uri="{FF2B5EF4-FFF2-40B4-BE49-F238E27FC236}">
                <a16:creationId xmlns:a16="http://schemas.microsoft.com/office/drawing/2014/main" id="{A8839DD1-B445-40FF-BE00-55EEF7E884BC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8">
            <a:extLst>
              <a:ext uri="{FF2B5EF4-FFF2-40B4-BE49-F238E27FC236}">
                <a16:creationId xmlns:a16="http://schemas.microsoft.com/office/drawing/2014/main" id="{D2FACD8C-2D82-4E00-A3C5-26B139CC5B8B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9">
            <a:extLst>
              <a:ext uri="{FF2B5EF4-FFF2-40B4-BE49-F238E27FC236}">
                <a16:creationId xmlns:a16="http://schemas.microsoft.com/office/drawing/2014/main" id="{B1C87E04-958D-4AB3-B00E-3E75AC254D34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EB02534A-16A0-47C4-9921-8FCB2C1CC1D7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1">
            <a:extLst>
              <a:ext uri="{FF2B5EF4-FFF2-40B4-BE49-F238E27FC236}">
                <a16:creationId xmlns:a16="http://schemas.microsoft.com/office/drawing/2014/main" id="{D56B935D-84FA-42DD-B123-410136CDE83E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20471832-E0E7-481C-93CB-253CB4153A42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6" name="Textfeld 13">
            <a:extLst>
              <a:ext uri="{FF2B5EF4-FFF2-40B4-BE49-F238E27FC236}">
                <a16:creationId xmlns:a16="http://schemas.microsoft.com/office/drawing/2014/main" id="{71189C57-C3BD-47FB-96E2-AEA8E9792E86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Análise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Textfeld 14">
            <a:extLst>
              <a:ext uri="{FF2B5EF4-FFF2-40B4-BE49-F238E27FC236}">
                <a16:creationId xmlns:a16="http://schemas.microsoft.com/office/drawing/2014/main" id="{DB3C7DD3-B4AA-46F0-9574-2660E4833DDC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69958" y="4363439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9D78-6378-4531-BA58-E376B2C7F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1845734"/>
            <a:ext cx="8412480" cy="4023360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“(25) É uma grande oportunidade. (26) Tenho certeza de que vocês vão saber aproveitar.”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160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Texto</a:t>
            </a:r>
            <a:r>
              <a:rPr lang="en-US" dirty="0"/>
              <a:t> 4: E-mail</a:t>
            </a:r>
          </a:p>
        </p:txBody>
      </p:sp>
      <p:sp>
        <p:nvSpPr>
          <p:cNvPr id="18" name="Rechteck 5">
            <a:extLst>
              <a:ext uri="{FF2B5EF4-FFF2-40B4-BE49-F238E27FC236}">
                <a16:creationId xmlns:a16="http://schemas.microsoft.com/office/drawing/2014/main" id="{DA95582F-111A-4F22-9649-FD67FBD6AD5B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6">
            <a:extLst>
              <a:ext uri="{FF2B5EF4-FFF2-40B4-BE49-F238E27FC236}">
                <a16:creationId xmlns:a16="http://schemas.microsoft.com/office/drawing/2014/main" id="{3C337120-2FE8-4C4C-8F58-0759D3589DF7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7">
            <a:extLst>
              <a:ext uri="{FF2B5EF4-FFF2-40B4-BE49-F238E27FC236}">
                <a16:creationId xmlns:a16="http://schemas.microsoft.com/office/drawing/2014/main" id="{A8839DD1-B445-40FF-BE00-55EEF7E884BC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8">
            <a:extLst>
              <a:ext uri="{FF2B5EF4-FFF2-40B4-BE49-F238E27FC236}">
                <a16:creationId xmlns:a16="http://schemas.microsoft.com/office/drawing/2014/main" id="{D2FACD8C-2D82-4E00-A3C5-26B139CC5B8B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9">
            <a:extLst>
              <a:ext uri="{FF2B5EF4-FFF2-40B4-BE49-F238E27FC236}">
                <a16:creationId xmlns:a16="http://schemas.microsoft.com/office/drawing/2014/main" id="{B1C87E04-958D-4AB3-B00E-3E75AC254D34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EB02534A-16A0-47C4-9921-8FCB2C1CC1D7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1">
            <a:extLst>
              <a:ext uri="{FF2B5EF4-FFF2-40B4-BE49-F238E27FC236}">
                <a16:creationId xmlns:a16="http://schemas.microsoft.com/office/drawing/2014/main" id="{D56B935D-84FA-42DD-B123-410136CDE83E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20471832-E0E7-481C-93CB-253CB4153A42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6" name="Textfeld 13">
            <a:extLst>
              <a:ext uri="{FF2B5EF4-FFF2-40B4-BE49-F238E27FC236}">
                <a16:creationId xmlns:a16="http://schemas.microsoft.com/office/drawing/2014/main" id="{71189C57-C3BD-47FB-96E2-AEA8E9792E86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Análise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Textfeld 14">
            <a:extLst>
              <a:ext uri="{FF2B5EF4-FFF2-40B4-BE49-F238E27FC236}">
                <a16:creationId xmlns:a16="http://schemas.microsoft.com/office/drawing/2014/main" id="{DB3C7DD3-B4AA-46F0-9574-2660E4833DDC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69958" y="4363439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69D78-6378-4531-BA58-E376B2C7F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1845734"/>
            <a:ext cx="8412480" cy="4023360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(25) [A plataforma online </a:t>
            </a:r>
            <a:r>
              <a:rPr lang="pt-BR" dirty="0" err="1"/>
              <a:t>Caronetas</a:t>
            </a:r>
            <a:r>
              <a:rPr lang="pt-BR" dirty="0"/>
              <a:t>] É uma grande oportunidade. (26) </a:t>
            </a:r>
            <a:r>
              <a:rPr lang="pt-BR" dirty="0">
                <a:solidFill>
                  <a:schemeClr val="accent1"/>
                </a:solidFill>
              </a:rPr>
              <a:t>Dessa forma,</a:t>
            </a:r>
            <a:r>
              <a:rPr lang="pt-BR" dirty="0"/>
              <a:t> tenho certeza de que vocês vão saber aproveitar [essa oportunidade].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0DF160-D2F6-4DDA-8C30-B47D1D195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958" y="2190620"/>
            <a:ext cx="10045895" cy="1885888"/>
          </a:xfrm>
          <a:prstGeom prst="rect">
            <a:avLst/>
          </a:prstGeom>
        </p:spPr>
      </p:pic>
      <p:grpSp>
        <p:nvGrpSpPr>
          <p:cNvPr id="5121" name="Group 1546"/>
          <p:cNvGrpSpPr>
            <a:grpSpLocks/>
          </p:cNvGrpSpPr>
          <p:nvPr/>
        </p:nvGrpSpPr>
        <p:grpSpPr bwMode="auto">
          <a:xfrm>
            <a:off x="379413" y="79375"/>
            <a:ext cx="361950" cy="514350"/>
            <a:chOff x="0" y="0"/>
            <a:chExt cx="3107" cy="11906"/>
          </a:xfrm>
        </p:grpSpPr>
        <p:grpSp>
          <p:nvGrpSpPr>
            <p:cNvPr id="2" name="Group 1547"/>
            <p:cNvGrpSpPr>
              <a:grpSpLocks/>
            </p:cNvGrpSpPr>
            <p:nvPr/>
          </p:nvGrpSpPr>
          <p:grpSpPr bwMode="auto">
            <a:xfrm>
              <a:off x="1371" y="0"/>
              <a:ext cx="1736" cy="11906"/>
              <a:chOff x="0" y="0"/>
              <a:chExt cx="1370" cy="27622"/>
            </a:xfrm>
          </p:grpSpPr>
        </p:grpSp>
      </p:grp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377825" y="80963"/>
            <a:ext cx="361950" cy="658812"/>
            <a:chOff x="0" y="0"/>
            <a:chExt cx="3107" cy="11906"/>
          </a:xfrm>
        </p:grpSpPr>
        <p:grpSp>
          <p:nvGrpSpPr>
            <p:cNvPr id="1547" name="Group 1547"/>
            <p:cNvGrpSpPr>
              <a:grpSpLocks/>
            </p:cNvGrpSpPr>
            <p:nvPr/>
          </p:nvGrpSpPr>
          <p:grpSpPr bwMode="auto">
            <a:xfrm>
              <a:off x="1371" y="0"/>
              <a:ext cx="1736" cy="11906"/>
              <a:chOff x="0" y="0"/>
              <a:chExt cx="1370" cy="27622"/>
            </a:xfrm>
          </p:grpSpPr>
        </p:grpSp>
      </p:grpSp>
    </p:spTree>
    <p:extLst>
      <p:ext uri="{BB962C8B-B14F-4D97-AF65-F5344CB8AC3E}">
        <p14:creationId xmlns:p14="http://schemas.microsoft.com/office/powerpoint/2010/main" val="232379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83304" y="1845734"/>
            <a:ext cx="8372375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O </a:t>
            </a:r>
            <a:r>
              <a:rPr lang="en-US" dirty="0" err="1"/>
              <a:t>Celpe</a:t>
            </a:r>
            <a:r>
              <a:rPr lang="en-US" dirty="0"/>
              <a:t>-Bras e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textos</a:t>
            </a:r>
            <a:r>
              <a:rPr lang="en-US" dirty="0"/>
              <a:t> do Corpus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Definição</a:t>
            </a:r>
            <a:r>
              <a:rPr lang="en-US" dirty="0"/>
              <a:t> de </a:t>
            </a:r>
            <a:r>
              <a:rPr lang="en-US" dirty="0" err="1"/>
              <a:t>competência</a:t>
            </a:r>
            <a:r>
              <a:rPr lang="en-US" dirty="0"/>
              <a:t> </a:t>
            </a:r>
            <a:r>
              <a:rPr lang="en-US" dirty="0" err="1"/>
              <a:t>discursiva</a:t>
            </a:r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O </a:t>
            </a:r>
            <a:r>
              <a:rPr lang="en-US" dirty="0" err="1"/>
              <a:t>Modelo</a:t>
            </a:r>
            <a:r>
              <a:rPr lang="en-US" dirty="0"/>
              <a:t> Modular de </a:t>
            </a:r>
            <a:r>
              <a:rPr lang="en-US" dirty="0" err="1"/>
              <a:t>Análise</a:t>
            </a:r>
            <a:r>
              <a:rPr lang="en-US" dirty="0"/>
              <a:t> do </a:t>
            </a:r>
            <a:r>
              <a:rPr lang="en-US" dirty="0" err="1"/>
              <a:t>Discurso</a:t>
            </a:r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Análise</a:t>
            </a:r>
            <a:r>
              <a:rPr lang="en-US" dirty="0"/>
              <a:t> dos </a:t>
            </a:r>
            <a:r>
              <a:rPr lang="en-US" dirty="0" err="1"/>
              <a:t>textos</a:t>
            </a:r>
            <a:r>
              <a:rPr lang="en-US" dirty="0"/>
              <a:t> de </a:t>
            </a:r>
            <a:r>
              <a:rPr lang="en-US" dirty="0" err="1"/>
              <a:t>nível</a:t>
            </a:r>
            <a:r>
              <a:rPr lang="en-US" dirty="0"/>
              <a:t> </a:t>
            </a:r>
            <a:r>
              <a:rPr lang="en-US" dirty="0" err="1"/>
              <a:t>Avançado</a:t>
            </a:r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Resultados</a:t>
            </a:r>
            <a:r>
              <a:rPr lang="en-US" dirty="0"/>
              <a:t> e </a:t>
            </a:r>
            <a:r>
              <a:rPr lang="en-US" dirty="0" err="1"/>
              <a:t>considerações</a:t>
            </a:r>
            <a:r>
              <a:rPr lang="en-US" dirty="0"/>
              <a:t> </a:t>
            </a:r>
            <a:r>
              <a:rPr lang="en-US" dirty="0" err="1"/>
              <a:t>finais</a:t>
            </a:r>
            <a:endParaRPr lang="en-US" dirty="0"/>
          </a:p>
        </p:txBody>
      </p:sp>
      <p:sp>
        <p:nvSpPr>
          <p:cNvPr id="6" name="Rechteck 5"/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hteck 6"/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hteck 7"/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hteck 8"/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hteck 9"/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feld 10"/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Análise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854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83304" y="1845734"/>
            <a:ext cx="8372375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err="1"/>
              <a:t>Textos</a:t>
            </a:r>
            <a:r>
              <a:rPr lang="en-US" sz="2400" dirty="0"/>
              <a:t> de </a:t>
            </a:r>
            <a:r>
              <a:rPr lang="en-US" sz="2400" dirty="0" err="1"/>
              <a:t>participantes</a:t>
            </a:r>
            <a:r>
              <a:rPr lang="en-US" sz="2400" dirty="0"/>
              <a:t> com </a:t>
            </a:r>
            <a:r>
              <a:rPr lang="en-US" sz="2400" dirty="0" err="1"/>
              <a:t>certificado</a:t>
            </a:r>
            <a:r>
              <a:rPr lang="en-US" sz="2400" dirty="0"/>
              <a:t> de </a:t>
            </a:r>
            <a:r>
              <a:rPr lang="en-US" sz="2400" dirty="0" err="1"/>
              <a:t>nível</a:t>
            </a:r>
            <a:r>
              <a:rPr lang="en-US" sz="2400" dirty="0"/>
              <a:t> </a:t>
            </a:r>
            <a:r>
              <a:rPr lang="en-US" sz="2400" dirty="0" err="1"/>
              <a:t>Avançado</a:t>
            </a:r>
            <a:r>
              <a:rPr lang="en-US" sz="2400" dirty="0"/>
              <a:t> Superior do </a:t>
            </a:r>
            <a:r>
              <a:rPr lang="en-US" sz="2400" dirty="0" err="1"/>
              <a:t>Celpe</a:t>
            </a:r>
            <a:r>
              <a:rPr lang="en-US" sz="2400" dirty="0"/>
              <a:t>-Bras,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geral</a:t>
            </a:r>
            <a:r>
              <a:rPr lang="en-US" sz="2400" dirty="0"/>
              <a:t>, </a:t>
            </a:r>
            <a:r>
              <a:rPr lang="en-US" sz="2400" dirty="0" err="1"/>
              <a:t>apresentam</a:t>
            </a:r>
            <a:r>
              <a:rPr lang="en-US" sz="24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um </a:t>
            </a:r>
            <a:r>
              <a:rPr lang="en-US" sz="2000" dirty="0" err="1"/>
              <a:t>estado</a:t>
            </a:r>
            <a:r>
              <a:rPr lang="en-US" sz="2000" dirty="0"/>
              <a:t> de </a:t>
            </a:r>
            <a:r>
              <a:rPr lang="en-US" sz="2000" dirty="0" err="1"/>
              <a:t>desenvolvimento</a:t>
            </a:r>
            <a:r>
              <a:rPr lang="en-US" sz="2000" dirty="0"/>
              <a:t> da </a:t>
            </a:r>
            <a:r>
              <a:rPr lang="en-US" sz="2000" dirty="0" err="1"/>
              <a:t>competência</a:t>
            </a:r>
            <a:r>
              <a:rPr lang="en-US" sz="2000" dirty="0"/>
              <a:t> </a:t>
            </a:r>
            <a:r>
              <a:rPr lang="en-US" sz="2000" dirty="0" err="1"/>
              <a:t>discursiva</a:t>
            </a:r>
            <a:r>
              <a:rPr lang="en-US" sz="2000" dirty="0"/>
              <a:t> para a </a:t>
            </a:r>
            <a:r>
              <a:rPr lang="en-US" sz="2000" dirty="0" err="1"/>
              <a:t>escrita</a:t>
            </a:r>
            <a:r>
              <a:rPr lang="en-US" sz="2000" dirty="0"/>
              <a:t> </a:t>
            </a:r>
            <a:r>
              <a:rPr lang="en-US" sz="2000" dirty="0" err="1"/>
              <a:t>mais</a:t>
            </a:r>
            <a:r>
              <a:rPr lang="en-US" sz="2000" dirty="0"/>
              <a:t> </a:t>
            </a:r>
            <a:r>
              <a:rPr lang="en-US" sz="2000" dirty="0" err="1"/>
              <a:t>madura</a:t>
            </a:r>
            <a:r>
              <a:rPr lang="en-US" sz="2000" dirty="0"/>
              <a:t> </a:t>
            </a:r>
            <a:r>
              <a:rPr lang="en-US" sz="2000" dirty="0" err="1"/>
              <a:t>em</a:t>
            </a:r>
            <a:r>
              <a:rPr lang="en-US" sz="2000" dirty="0"/>
              <a:t> </a:t>
            </a:r>
            <a:r>
              <a:rPr lang="en-US" sz="2000" dirty="0" err="1"/>
              <a:t>relação</a:t>
            </a:r>
            <a:r>
              <a:rPr lang="en-US" sz="2000" dirty="0"/>
              <a:t> à </a:t>
            </a:r>
            <a:r>
              <a:rPr lang="en-US" sz="2000" dirty="0" err="1"/>
              <a:t>articulação</a:t>
            </a:r>
            <a:r>
              <a:rPr lang="en-US" sz="2000" dirty="0"/>
              <a:t> textual, </a:t>
            </a:r>
            <a:r>
              <a:rPr lang="en-US" sz="2000" dirty="0" err="1"/>
              <a:t>apesar</a:t>
            </a:r>
            <a:r>
              <a:rPr lang="en-US" sz="2000" dirty="0"/>
              <a:t> de haver </a:t>
            </a:r>
            <a:r>
              <a:rPr lang="en-US" sz="2000" dirty="0" err="1"/>
              <a:t>excessões</a:t>
            </a:r>
            <a:r>
              <a:rPr lang="en-US" sz="20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/>
              <a:t>conectores</a:t>
            </a:r>
            <a:r>
              <a:rPr lang="en-US" sz="1600" dirty="0"/>
              <a:t> </a:t>
            </a:r>
            <a:r>
              <a:rPr lang="en-US" sz="1600" dirty="0" err="1"/>
              <a:t>variados</a:t>
            </a:r>
            <a:r>
              <a:rPr lang="en-US" sz="1600" dirty="0"/>
              <a:t> (por </a:t>
            </a:r>
            <a:r>
              <a:rPr lang="en-US" sz="1600" dirty="0" err="1"/>
              <a:t>vezes</a:t>
            </a:r>
            <a:r>
              <a:rPr lang="en-US" sz="1600" dirty="0"/>
              <a:t> </a:t>
            </a:r>
            <a:r>
              <a:rPr lang="en-US" sz="1600" dirty="0" err="1"/>
              <a:t>inadequados</a:t>
            </a:r>
            <a:r>
              <a:rPr lang="en-US" sz="1600" dirty="0"/>
              <a:t>, mas, de forma </a:t>
            </a:r>
            <a:r>
              <a:rPr lang="en-US" sz="1600" dirty="0" err="1"/>
              <a:t>geral</a:t>
            </a:r>
            <a:r>
              <a:rPr lang="en-US" sz="1600" dirty="0"/>
              <a:t>, </a:t>
            </a:r>
            <a:r>
              <a:rPr lang="en-US" sz="1600" dirty="0" err="1"/>
              <a:t>eficazes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/>
              <a:t>preferência</a:t>
            </a:r>
            <a:r>
              <a:rPr lang="en-US" sz="1600" dirty="0"/>
              <a:t>, por </a:t>
            </a:r>
            <a:r>
              <a:rPr lang="en-US" sz="1600" dirty="0" err="1"/>
              <a:t>vezes</a:t>
            </a:r>
            <a:r>
              <a:rPr lang="en-US" sz="1600" dirty="0"/>
              <a:t>, da </a:t>
            </a:r>
            <a:r>
              <a:rPr lang="en-US" sz="1600" dirty="0" err="1"/>
              <a:t>supressão</a:t>
            </a:r>
            <a:r>
              <a:rPr lang="en-US" sz="1600" dirty="0"/>
              <a:t> de </a:t>
            </a:r>
            <a:r>
              <a:rPr lang="en-US" sz="1600" dirty="0" err="1"/>
              <a:t>conectores</a:t>
            </a:r>
            <a:r>
              <a:rPr lang="en-US" sz="1600" dirty="0"/>
              <a:t>, mas </a:t>
            </a:r>
            <a:r>
              <a:rPr lang="en-US" sz="1600" dirty="0" err="1"/>
              <a:t>sem</a:t>
            </a:r>
            <a:r>
              <a:rPr lang="en-US" sz="1600" dirty="0"/>
              <a:t> que </a:t>
            </a:r>
            <a:r>
              <a:rPr lang="en-US" sz="1600" dirty="0" err="1"/>
              <a:t>leve</a:t>
            </a:r>
            <a:r>
              <a:rPr lang="en-US" sz="1600" dirty="0"/>
              <a:t> a </a:t>
            </a:r>
            <a:r>
              <a:rPr lang="en-US" sz="1600" dirty="0" err="1"/>
              <a:t>dificuldades</a:t>
            </a:r>
            <a:r>
              <a:rPr lang="en-US" sz="1600" dirty="0"/>
              <a:t> de </a:t>
            </a:r>
            <a:r>
              <a:rPr lang="en-US" sz="1600" dirty="0" err="1"/>
              <a:t>leitura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err="1"/>
              <a:t>estruturas</a:t>
            </a:r>
            <a:r>
              <a:rPr lang="en-US" sz="1600" dirty="0"/>
              <a:t> </a:t>
            </a:r>
            <a:r>
              <a:rPr lang="en-US" sz="1600" dirty="0" err="1"/>
              <a:t>diferenciadas</a:t>
            </a:r>
            <a:r>
              <a:rPr lang="en-US" sz="1600" dirty="0"/>
              <a:t> (ex. </a:t>
            </a:r>
            <a:r>
              <a:rPr lang="en-US" sz="1600" dirty="0" err="1"/>
              <a:t>topicalização</a:t>
            </a:r>
            <a:r>
              <a:rPr lang="en-US" sz="1600" dirty="0"/>
              <a:t>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Resultados</a:t>
            </a:r>
            <a:endParaRPr lang="en-US" dirty="0"/>
          </a:p>
        </p:txBody>
      </p:sp>
      <p:sp>
        <p:nvSpPr>
          <p:cNvPr id="17" name="Rechteck 5">
            <a:extLst>
              <a:ext uri="{FF2B5EF4-FFF2-40B4-BE49-F238E27FC236}">
                <a16:creationId xmlns:a16="http://schemas.microsoft.com/office/drawing/2014/main" id="{D8EF3DFF-ACF4-40D7-B5C5-568A7A0595FA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hteck 6">
            <a:extLst>
              <a:ext uri="{FF2B5EF4-FFF2-40B4-BE49-F238E27FC236}">
                <a16:creationId xmlns:a16="http://schemas.microsoft.com/office/drawing/2014/main" id="{D03A9CC0-C86F-492B-B3CC-09514224AF98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7">
            <a:extLst>
              <a:ext uri="{FF2B5EF4-FFF2-40B4-BE49-F238E27FC236}">
                <a16:creationId xmlns:a16="http://schemas.microsoft.com/office/drawing/2014/main" id="{606DCC05-E90D-4035-A9C5-1287D36C65A3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8">
            <a:extLst>
              <a:ext uri="{FF2B5EF4-FFF2-40B4-BE49-F238E27FC236}">
                <a16:creationId xmlns:a16="http://schemas.microsoft.com/office/drawing/2014/main" id="{AA38D648-90FE-4AC9-9C0F-6E876ACCA386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9">
            <a:extLst>
              <a:ext uri="{FF2B5EF4-FFF2-40B4-BE49-F238E27FC236}">
                <a16:creationId xmlns:a16="http://schemas.microsoft.com/office/drawing/2014/main" id="{013A08C3-7756-4F36-91E0-F31D0DCCD1A7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feld 10">
            <a:extLst>
              <a:ext uri="{FF2B5EF4-FFF2-40B4-BE49-F238E27FC236}">
                <a16:creationId xmlns:a16="http://schemas.microsoft.com/office/drawing/2014/main" id="{A99CE216-20C5-424D-942D-4E557A171D80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3" name="Textfeld 11">
            <a:extLst>
              <a:ext uri="{FF2B5EF4-FFF2-40B4-BE49-F238E27FC236}">
                <a16:creationId xmlns:a16="http://schemas.microsoft.com/office/drawing/2014/main" id="{C30965F0-1D67-4720-8131-5BC0EC242196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2">
            <a:extLst>
              <a:ext uri="{FF2B5EF4-FFF2-40B4-BE49-F238E27FC236}">
                <a16:creationId xmlns:a16="http://schemas.microsoft.com/office/drawing/2014/main" id="{AF4B5FCE-0028-440E-880A-248D69C05759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3">
            <a:extLst>
              <a:ext uri="{FF2B5EF4-FFF2-40B4-BE49-F238E27FC236}">
                <a16:creationId xmlns:a16="http://schemas.microsoft.com/office/drawing/2014/main" id="{E081BDC3-9503-4314-A945-C44233FD8E3E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Análise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6" name="Textfeld 14">
            <a:extLst>
              <a:ext uri="{FF2B5EF4-FFF2-40B4-BE49-F238E27FC236}">
                <a16:creationId xmlns:a16="http://schemas.microsoft.com/office/drawing/2014/main" id="{5D534659-012C-42DB-99D8-913651870FBC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Conclusão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77979" y="5029182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838560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399" cy="41948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AUCHLIN, Antoine.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Approche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expérientielle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présentation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Cahiers de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Linguistique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n.18. p.331-338, 1996.</a:t>
            </a:r>
          </a:p>
          <a:p>
            <a:pPr algn="just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_______. Du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à la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compétence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discursive: le diagnostic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opération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emphatico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-inductive. </a:t>
            </a:r>
            <a:r>
              <a:rPr lang="pt-BR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Cahiers</a:t>
            </a:r>
            <a:r>
              <a: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Linguistique</a:t>
            </a:r>
            <a:r>
              <a: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Française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n.18. p.339-355, 1996a.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______.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L’analyse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pragmatique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qualité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dialogue: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arguments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pour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une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approche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systémique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compétence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discursive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In: LUZZATTI et al.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Éds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Dialogue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Berne: Lang, 1997. p. 123-135.</a:t>
            </a:r>
          </a:p>
          <a:p>
            <a:pPr algn="just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______. Les dimensions de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l’analyse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pragmatique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discours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dans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approche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expérientielle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systémique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compétence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discursive. In: VERSCHUEREN, J.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Éd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Pragmatics in 1998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selected papers from the 6th International Pragmatics Conference, v.2, Anvers,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IPra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1998. p. 1-21.</a:t>
            </a:r>
          </a:p>
          <a:p>
            <a:pPr algn="just"/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AUCHLIN, Antoine; BURGER, Marcel. 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Uzalunu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Análise do Discurso e Ensino de Língua Materna. In: LARA, Gláucia Muniz Proença; MACHADO, Ida Lucia; EMEDIATO, Wander. (</a:t>
            </a:r>
            <a:r>
              <a:rPr lang="pt-B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Orgs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r>
              <a:rPr lang="pt-B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Análises do discurso hoje</a:t>
            </a:r>
            <a:r>
              <a:rPr lang="pt-B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v.2. Rio de Janeiro: Nova Fronteira, 2008. Cap. 5, p. 83-114.</a:t>
            </a:r>
          </a:p>
          <a:p>
            <a:pPr algn="just"/>
            <a:r>
              <a:rPr lang="pt-BR" sz="1200" dirty="0"/>
              <a:t>BAKHTIN, Mikhail. </a:t>
            </a:r>
            <a:r>
              <a:rPr lang="pt-BR" sz="1200" b="1" dirty="0"/>
              <a:t>Marxismo e filosofia da linguagem:</a:t>
            </a:r>
            <a:r>
              <a:rPr lang="pt-BR" sz="1200" dirty="0"/>
              <a:t> problemas fundamentais do método sociológico da linguagem. / (V. N, </a:t>
            </a:r>
            <a:r>
              <a:rPr lang="pt-BR" sz="1200" dirty="0" err="1"/>
              <a:t>Volochínov</a:t>
            </a:r>
            <a:r>
              <a:rPr lang="pt-BR" sz="1200" dirty="0"/>
              <a:t>). (traduzido por Michel </a:t>
            </a:r>
            <a:r>
              <a:rPr lang="pt-BR" sz="1200" dirty="0" err="1"/>
              <a:t>Lahud</a:t>
            </a:r>
            <a:r>
              <a:rPr lang="pt-BR" sz="1200" dirty="0"/>
              <a:t> e Yara Frateschi Vieira), 14ª ed. São Paulo, SP: </a:t>
            </a:r>
            <a:r>
              <a:rPr lang="pt-BR" sz="1200" dirty="0" err="1"/>
              <a:t>Hucitec</a:t>
            </a:r>
            <a:r>
              <a:rPr lang="pt-BR" sz="1200" dirty="0"/>
              <a:t>, [1929] 2010. </a:t>
            </a:r>
            <a:endParaRPr lang="en-US" sz="1200" dirty="0"/>
          </a:p>
          <a:p>
            <a:pPr algn="just"/>
            <a:r>
              <a:rPr lang="pt-BR" sz="1200" dirty="0"/>
              <a:t>______. O discurso no romance. In: </a:t>
            </a:r>
            <a:r>
              <a:rPr lang="pt-BR" sz="1200" b="1" dirty="0"/>
              <a:t>Questões de literatura e estética</a:t>
            </a:r>
            <a:r>
              <a:rPr lang="pt-BR" sz="1200" dirty="0"/>
              <a:t>: a teoria do romance. (tradução por A.F. </a:t>
            </a:r>
            <a:r>
              <a:rPr lang="pt-BR" sz="1200" dirty="0" err="1"/>
              <a:t>Fernadini</a:t>
            </a:r>
            <a:r>
              <a:rPr lang="pt-BR" sz="1200" dirty="0"/>
              <a:t> et al.), 6. ed. São Paulo: </a:t>
            </a:r>
            <a:r>
              <a:rPr lang="pt-BR" sz="1200" dirty="0" err="1"/>
              <a:t>Hucitec</a:t>
            </a:r>
            <a:r>
              <a:rPr lang="pt-BR" sz="1200" dirty="0"/>
              <a:t>, [1975] 2010a. p. 71-210.</a:t>
            </a:r>
            <a:endParaRPr lang="en-US" sz="1200" dirty="0"/>
          </a:p>
          <a:p>
            <a:pPr algn="just"/>
            <a:r>
              <a:rPr lang="pt-BR" sz="1200" dirty="0"/>
              <a:t>______. </a:t>
            </a:r>
            <a:r>
              <a:rPr lang="pt-BR" sz="1200" b="1" dirty="0"/>
              <a:t>A estética da criação verbal</a:t>
            </a:r>
            <a:r>
              <a:rPr lang="pt-BR" sz="1200" dirty="0"/>
              <a:t>. (tradução por Maria </a:t>
            </a:r>
            <a:r>
              <a:rPr lang="pt-BR" sz="1200" dirty="0" err="1"/>
              <a:t>Ermantina</a:t>
            </a:r>
            <a:r>
              <a:rPr lang="pt-BR" sz="1200" dirty="0"/>
              <a:t> Galvão), 3ª ed. São Paulo: Marins Fontes, [1979] 2010b.</a:t>
            </a:r>
            <a:endParaRPr lang="en-US" sz="1200" dirty="0"/>
          </a:p>
          <a:p>
            <a:pPr algn="just"/>
            <a:r>
              <a:rPr lang="pt-BR" sz="1200" dirty="0"/>
              <a:t>BALTAR, Marcos. A validade do conceito de competência discursiva para o ensino de língua materna. </a:t>
            </a:r>
            <a:r>
              <a:rPr lang="pt-BR" sz="1200" b="1" dirty="0"/>
              <a:t>Linguagem em (</a:t>
            </a:r>
            <a:r>
              <a:rPr lang="pt-BR" sz="1200" b="1" dirty="0" err="1"/>
              <a:t>Dis</a:t>
            </a:r>
            <a:r>
              <a:rPr lang="pt-BR" sz="1200" b="1" dirty="0"/>
              <a:t>)curso</a:t>
            </a:r>
            <a:r>
              <a:rPr lang="pt-BR" sz="1200" dirty="0"/>
              <a:t> - </a:t>
            </a:r>
            <a:r>
              <a:rPr lang="pt-BR" sz="1200" dirty="0" err="1"/>
              <a:t>LemD</a:t>
            </a:r>
            <a:r>
              <a:rPr lang="pt-BR" sz="1200" dirty="0"/>
              <a:t>, Tubarão, v. 5, n.1, p. 209-228, jul./dez. 2004</a:t>
            </a:r>
          </a:p>
          <a:p>
            <a:pPr algn="just"/>
            <a:r>
              <a:rPr lang="pt-BR" sz="1200" dirty="0"/>
              <a:t>BRASIL. Ministério da Educação. Secretaria de Ensino Superior. </a:t>
            </a:r>
            <a:r>
              <a:rPr lang="pt-BR" sz="1200" b="1" dirty="0"/>
              <a:t>Certificado de Proficiência em Língua Portuguesa para Estrangeiros:</a:t>
            </a:r>
            <a:r>
              <a:rPr lang="pt-BR" sz="1200" dirty="0"/>
              <a:t> Guia do Participante, 2013. Disponível em: &lt;http://www.ufrgs.br/</a:t>
            </a:r>
            <a:r>
              <a:rPr lang="pt-BR" sz="1200" dirty="0" err="1"/>
              <a:t>acervocelpebras</a:t>
            </a:r>
            <a:r>
              <a:rPr lang="pt-BR" sz="1200" dirty="0"/>
              <a:t>/arquivos/guias/guia-do-participante&gt;. Acesso em 01 set. 2013.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Referências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9967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399" cy="4014739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CUNHA, Gustavo Ximenes.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construção da narrativa em reportagens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2013. 601f. Tese (Doutorado em Linguística) – Universidade Federal de Minas Gerais, Faculdade de Letras, Programa de Pós-Graduação em Estudos Linguísticos, Belo Horizonte, 2013.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______.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entender o funcionamento do discurso: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uma abordagem modular da complexidade discursiva. Curitiba: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Appris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2014.</a:t>
            </a:r>
          </a:p>
          <a:p>
            <a:pPr algn="just"/>
            <a:r>
              <a:rPr lang="pt-BR" dirty="0"/>
              <a:t>DINIZ, Leandro Rodrigues Alves. </a:t>
            </a:r>
            <a:r>
              <a:rPr lang="pt-BR" b="1" dirty="0"/>
              <a:t>Mercado de línguas:</a:t>
            </a:r>
            <a:r>
              <a:rPr lang="pt-BR" dirty="0"/>
              <a:t> a instrumentalização brasileira do português como língua estrangeira. 2008. 208f. Dissertação (Mestrado) – Universidade Estadual de Campinas, Instituto de Estudos da Linguagem, Campinas, SP, 2008.</a:t>
            </a:r>
            <a:endParaRPr lang="en-US" dirty="0"/>
          </a:p>
          <a:p>
            <a:pPr algn="just"/>
            <a:r>
              <a:rPr lang="pt-BR" dirty="0"/>
              <a:t>MARINHO, Janice Helena Chaves. </a:t>
            </a:r>
            <a:r>
              <a:rPr lang="pt-BR" b="1" dirty="0"/>
              <a:t>O funcionamento discursivo do item “onde”:</a:t>
            </a:r>
            <a:r>
              <a:rPr lang="pt-BR" dirty="0"/>
              <a:t> uma abordagem modular. 2002. 305f. Tese (Doutorado em Linguística) – Universidade Federal de Minas Gerais, Faculdade de Letras, Programa de Pós-Graduação em Estudos Linguísticos, Belo Horizonte, 2002.</a:t>
            </a:r>
            <a:endParaRPr lang="en-US" dirty="0"/>
          </a:p>
          <a:p>
            <a:pPr algn="just"/>
            <a:r>
              <a:rPr lang="pt-BR" dirty="0"/>
              <a:t>______. Uma abordagem modular e interacionista da organização do discurso. </a:t>
            </a:r>
            <a:r>
              <a:rPr lang="pt-BR" b="1" dirty="0"/>
              <a:t>Revista da </a:t>
            </a:r>
            <a:r>
              <a:rPr lang="pt-BR" b="1" dirty="0" err="1"/>
              <a:t>Anpoll</a:t>
            </a:r>
            <a:r>
              <a:rPr lang="pt-BR" dirty="0"/>
              <a:t>. São Paulo, v. 1, n. 16, p. 75-100, jan./jun. 2004. </a:t>
            </a:r>
            <a:endParaRPr lang="en-US" dirty="0"/>
          </a:p>
          <a:p>
            <a:pPr algn="just"/>
            <a:r>
              <a:rPr lang="pt-BR" dirty="0"/>
              <a:t>______. Um estudo da organização relacional de textos acadêmicos. In: LARA, Gláucia Muniz Proença. (Org.). </a:t>
            </a:r>
            <a:r>
              <a:rPr lang="pt-BR" b="1" dirty="0" err="1"/>
              <a:t>Lingua</a:t>
            </a:r>
            <a:r>
              <a:rPr lang="pt-BR" b="1" dirty="0"/>
              <a:t>(</a:t>
            </a:r>
            <a:r>
              <a:rPr lang="pt-BR" b="1" dirty="0" err="1"/>
              <a:t>gem</a:t>
            </a:r>
            <a:r>
              <a:rPr lang="pt-BR" b="1" dirty="0"/>
              <a:t>), texto, discurso</a:t>
            </a:r>
            <a:r>
              <a:rPr lang="pt-BR" dirty="0"/>
              <a:t>: entre a reflexão e a prática. Rio de Janeiro: Lucerna; Belo Horizonte: FALE/ UFMG, 2006. Cap. 11, p. 197-215.</a:t>
            </a:r>
            <a:endParaRPr lang="en-US" dirty="0"/>
          </a:p>
          <a:p>
            <a:pPr algn="just"/>
            <a:r>
              <a:rPr lang="pt-BR" dirty="0"/>
              <a:t>______. A Determinação da Unidade Textual Mínima. In: MARINHO, J. H. C.; PIRES, M. S. de O.; VILLELA, A. M. N. (</a:t>
            </a:r>
            <a:r>
              <a:rPr lang="pt-BR" dirty="0" err="1"/>
              <a:t>Orgs</a:t>
            </a:r>
            <a:r>
              <a:rPr lang="pt-BR" dirty="0"/>
              <a:t>). </a:t>
            </a:r>
            <a:r>
              <a:rPr lang="pt-BR" b="1" dirty="0"/>
              <a:t>Análise do discurso</a:t>
            </a:r>
            <a:r>
              <a:rPr lang="pt-BR" dirty="0"/>
              <a:t>: ensaios sobre a complexidade discursiva. Belo Horizonte: CEFET-MG, 2007.  </a:t>
            </a:r>
            <a:endParaRPr lang="en-US" dirty="0"/>
          </a:p>
          <a:p>
            <a:pPr algn="just"/>
            <a:r>
              <a:rPr lang="pt-BR" dirty="0"/>
              <a:t>______. A organização relacional de textos de gêneros jornalísticos. In: LARA, Gláucia Muniz Proença; MACHADO, Ida Lucia; EMEDIATO, Wander. (</a:t>
            </a:r>
            <a:r>
              <a:rPr lang="pt-BR" dirty="0" err="1"/>
              <a:t>Orgs</a:t>
            </a:r>
            <a:r>
              <a:rPr lang="pt-BR" dirty="0"/>
              <a:t>.). </a:t>
            </a:r>
            <a:r>
              <a:rPr lang="pt-BR" b="1" dirty="0"/>
              <a:t>Análises do discurso hoje</a:t>
            </a:r>
            <a:r>
              <a:rPr lang="pt-BR" dirty="0"/>
              <a:t>. v.2. Rio de Janeiro: Nova Fronteira, 2008. Cap. 14, p. 293-312.</a:t>
            </a:r>
            <a:endParaRPr lang="en-US" dirty="0"/>
          </a:p>
          <a:p>
            <a:pPr algn="just"/>
            <a:r>
              <a:rPr lang="en-US" dirty="0"/>
              <a:t>ROULET, Eddy; FILLIETTAZ, Laurent; GROBET, Anna. </a:t>
            </a:r>
            <a:r>
              <a:rPr lang="en-US" b="1" dirty="0"/>
              <a:t>Un </a:t>
            </a:r>
            <a:r>
              <a:rPr lang="en-US" b="1" dirty="0" err="1"/>
              <a:t>modèle</a:t>
            </a:r>
            <a:r>
              <a:rPr lang="en-US" b="1" dirty="0"/>
              <a:t> et um instrument </a:t>
            </a:r>
            <a:r>
              <a:rPr lang="en-US" b="1" dirty="0" err="1"/>
              <a:t>d’analyse</a:t>
            </a:r>
            <a:r>
              <a:rPr lang="en-US" b="1" dirty="0"/>
              <a:t> de </a:t>
            </a:r>
            <a:r>
              <a:rPr lang="en-US" b="1" dirty="0" err="1"/>
              <a:t>l’organisation</a:t>
            </a:r>
            <a:r>
              <a:rPr lang="en-US" b="1" dirty="0"/>
              <a:t> du </a:t>
            </a:r>
            <a:r>
              <a:rPr lang="en-US" b="1" dirty="0" err="1"/>
              <a:t>discours</a:t>
            </a:r>
            <a:r>
              <a:rPr lang="en-US" dirty="0"/>
              <a:t>. Bern, Berlin, </a:t>
            </a:r>
            <a:r>
              <a:rPr lang="en-US" dirty="0" err="1"/>
              <a:t>Bruxelles</a:t>
            </a:r>
            <a:r>
              <a:rPr lang="en-US" dirty="0"/>
              <a:t>, Frankfurt/M., New York, Oxford, Wien: Peter Lang SA, 2001.</a:t>
            </a:r>
          </a:p>
          <a:p>
            <a:pPr algn="just"/>
            <a:r>
              <a:rPr lang="en-US" dirty="0"/>
              <a:t>ROULET, Eddy. </a:t>
            </a:r>
            <a:r>
              <a:rPr lang="en-US" b="1" dirty="0"/>
              <a:t>La description de </a:t>
            </a:r>
            <a:r>
              <a:rPr lang="en-US" b="1" dirty="0" err="1"/>
              <a:t>l’organisation</a:t>
            </a:r>
            <a:r>
              <a:rPr lang="en-US" b="1" dirty="0"/>
              <a:t> du </a:t>
            </a:r>
            <a:r>
              <a:rPr lang="en-US" b="1" dirty="0" err="1"/>
              <a:t>discours</a:t>
            </a:r>
            <a:r>
              <a:rPr lang="en-US" dirty="0"/>
              <a:t>: du dialogue au </a:t>
            </a:r>
            <a:r>
              <a:rPr lang="en-US" dirty="0" err="1"/>
              <a:t>texte</a:t>
            </a:r>
            <a:r>
              <a:rPr lang="en-US" dirty="0"/>
              <a:t>. Paris: Didier, 1999.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727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399" cy="3086485"/>
          </a:xfrm>
        </p:spPr>
        <p:txBody>
          <a:bodyPr>
            <a:normAutofit/>
          </a:bodyPr>
          <a:lstStyle/>
          <a:p>
            <a:pPr algn="just"/>
            <a:r>
              <a:rPr lang="en-US" sz="1100" dirty="0"/>
              <a:t>______.Un </a:t>
            </a:r>
            <a:r>
              <a:rPr lang="en-US" sz="1100" dirty="0" err="1"/>
              <a:t>Modèle</a:t>
            </a:r>
            <a:r>
              <a:rPr lang="en-US" sz="1100" dirty="0"/>
              <a:t> et un Instrument </a:t>
            </a:r>
            <a:r>
              <a:rPr lang="en-US" sz="1100" dirty="0" err="1"/>
              <a:t>d’Analyse</a:t>
            </a:r>
            <a:r>
              <a:rPr lang="en-US" sz="1100" dirty="0"/>
              <a:t>. In: ROULET, Eddy; FILLIETTAZ, Laurent; GROBET, Anne. </a:t>
            </a:r>
            <a:r>
              <a:rPr lang="en-US" sz="1100" b="1" dirty="0"/>
              <a:t>Un </a:t>
            </a:r>
            <a:r>
              <a:rPr lang="en-US" sz="1100" b="1" dirty="0" err="1"/>
              <a:t>modèle</a:t>
            </a:r>
            <a:r>
              <a:rPr lang="en-US" sz="1100" b="1" dirty="0"/>
              <a:t> et un instrument </a:t>
            </a:r>
            <a:r>
              <a:rPr lang="en-US" sz="1100" b="1" dirty="0" err="1"/>
              <a:t>d'analyse</a:t>
            </a:r>
            <a:r>
              <a:rPr lang="en-US" sz="1100" b="1" dirty="0"/>
              <a:t> de </a:t>
            </a:r>
            <a:r>
              <a:rPr lang="en-US" sz="1100" b="1" dirty="0" err="1"/>
              <a:t>l'organisation</a:t>
            </a:r>
            <a:r>
              <a:rPr lang="en-US" sz="1100" b="1" dirty="0"/>
              <a:t> du </a:t>
            </a:r>
            <a:r>
              <a:rPr lang="en-US" sz="1100" b="1" dirty="0" err="1"/>
              <a:t>discours</a:t>
            </a:r>
            <a:r>
              <a:rPr lang="en-US" sz="1100" dirty="0"/>
              <a:t>. Berne: Lang, 2001. Cap. 2, p. 27-52.</a:t>
            </a:r>
          </a:p>
          <a:p>
            <a:pPr algn="just"/>
            <a:r>
              <a:rPr lang="en-US" sz="1100" dirty="0"/>
              <a:t>______. The description of text relation markers in the Geneva model of discourse organization. </a:t>
            </a:r>
            <a:r>
              <a:rPr lang="en-US" sz="1100" b="1" dirty="0"/>
              <a:t>Approaches to discourse particles</a:t>
            </a:r>
            <a:r>
              <a:rPr lang="en-US" sz="1100" dirty="0"/>
              <a:t>. Amsterdam: Elsevier, p. 115-131, 2006.</a:t>
            </a:r>
          </a:p>
          <a:p>
            <a:pPr algn="just"/>
            <a:r>
              <a:rPr lang="en-US" sz="1100" dirty="0"/>
              <a:t>______. Le </a:t>
            </a:r>
            <a:r>
              <a:rPr lang="en-US" sz="1100" dirty="0" err="1"/>
              <a:t>modèle</a:t>
            </a:r>
            <a:r>
              <a:rPr lang="en-US" sz="1100" dirty="0"/>
              <a:t> </a:t>
            </a:r>
            <a:r>
              <a:rPr lang="en-US" sz="1100" dirty="0" err="1"/>
              <a:t>modulaire</a:t>
            </a:r>
            <a:r>
              <a:rPr lang="en-US" sz="1100" dirty="0"/>
              <a:t> </a:t>
            </a:r>
            <a:r>
              <a:rPr lang="en-US" sz="1100" dirty="0" err="1"/>
              <a:t>d’analyse</a:t>
            </a:r>
            <a:r>
              <a:rPr lang="en-US" sz="1100" dirty="0"/>
              <a:t> du </a:t>
            </a:r>
            <a:r>
              <a:rPr lang="en-US" sz="1100" dirty="0" err="1"/>
              <a:t>discours</a:t>
            </a:r>
            <a:r>
              <a:rPr lang="en-US" sz="1100" dirty="0"/>
              <a:t>: </a:t>
            </a:r>
            <a:r>
              <a:rPr lang="en-US" sz="1100" dirty="0" err="1"/>
              <a:t>objectivs</a:t>
            </a:r>
            <a:r>
              <a:rPr lang="en-US" sz="1100" dirty="0"/>
              <a:t> et </a:t>
            </a:r>
            <a:r>
              <a:rPr lang="en-US" sz="1100" dirty="0" err="1"/>
              <a:t>développement</a:t>
            </a:r>
            <a:r>
              <a:rPr lang="en-US" sz="1100" dirty="0"/>
              <a:t>. </a:t>
            </a:r>
            <a:r>
              <a:rPr lang="pt-BR" sz="1100" dirty="0"/>
              <a:t>In: MARINHO, J. H. C.; PIRES, M. S. de O.; VILLELA, A. M. N. (</a:t>
            </a:r>
            <a:r>
              <a:rPr lang="pt-BR" sz="1100" dirty="0" err="1"/>
              <a:t>Orgs</a:t>
            </a:r>
            <a:r>
              <a:rPr lang="pt-BR" sz="1100" dirty="0"/>
              <a:t>). </a:t>
            </a:r>
            <a:r>
              <a:rPr lang="pt-BR" sz="1100" b="1" dirty="0"/>
              <a:t>Análise do Discurso</a:t>
            </a:r>
            <a:r>
              <a:rPr lang="pt-BR" sz="1100" dirty="0"/>
              <a:t>: ensaios sobre a complexidade discursiva. Belo Horizonte: CEFET-MG, 2007. Cap.1.  </a:t>
            </a:r>
            <a:endParaRPr lang="en-US" sz="1100" dirty="0"/>
          </a:p>
          <a:p>
            <a:pPr algn="just"/>
            <a:r>
              <a:rPr lang="pt-BR" sz="1100" dirty="0"/>
              <a:t>RUFINO, Janaína de Assis. </a:t>
            </a:r>
            <a:r>
              <a:rPr lang="pt-BR" sz="1100" b="1" dirty="0"/>
              <a:t>As minhas meninas</a:t>
            </a:r>
            <a:r>
              <a:rPr lang="pt-BR" sz="1100" dirty="0"/>
              <a:t>: análise de estratégias discursivas em canções </a:t>
            </a:r>
            <a:r>
              <a:rPr lang="pt-BR" sz="1100" dirty="0" err="1"/>
              <a:t>buarqueanas</a:t>
            </a:r>
            <a:r>
              <a:rPr lang="pt-BR" sz="1100" dirty="0"/>
              <a:t> produzidas no período da Ditadura Militar 2011. 337f. Tese (Doutorado em Linguística) – Universidade Federal de Minas Gerais, Faculdade de Letras, Programa de Pós-Graduação em Estudos Linguísticos, Belo Horizonte, 2011.</a:t>
            </a:r>
            <a:endParaRPr lang="en-US" sz="1100" dirty="0"/>
          </a:p>
          <a:p>
            <a:pPr algn="just"/>
            <a:r>
              <a:rPr lang="pt-BR" sz="1100" dirty="0"/>
              <a:t>SCARAMUCCI, Matilde V. </a:t>
            </a:r>
            <a:r>
              <a:rPr lang="pt-BR" sz="1100" dirty="0" err="1"/>
              <a:t>Ricardi</a:t>
            </a:r>
            <a:r>
              <a:rPr lang="pt-BR" sz="1100" dirty="0"/>
              <a:t>. </a:t>
            </a:r>
            <a:r>
              <a:rPr lang="pt-BR" sz="1100" dirty="0" err="1"/>
              <a:t>Celpe-Bras</a:t>
            </a:r>
            <a:r>
              <a:rPr lang="pt-BR" sz="1100" dirty="0"/>
              <a:t>: um exame comunicativo. In: CUNHA, Maria </a:t>
            </a:r>
            <a:r>
              <a:rPr lang="pt-BR" sz="1100" dirty="0" err="1"/>
              <a:t>Jandyra</a:t>
            </a:r>
            <a:r>
              <a:rPr lang="pt-BR" sz="1100" dirty="0"/>
              <a:t>; SANTOS, </a:t>
            </a:r>
            <a:r>
              <a:rPr lang="pt-BR" sz="1100" dirty="0" err="1"/>
              <a:t>Percília</a:t>
            </a:r>
            <a:r>
              <a:rPr lang="pt-BR" sz="1100" dirty="0"/>
              <a:t> (</a:t>
            </a:r>
            <a:r>
              <a:rPr lang="pt-BR" sz="1100" dirty="0" err="1"/>
              <a:t>Orgs</a:t>
            </a:r>
            <a:r>
              <a:rPr lang="pt-BR" sz="1100" dirty="0"/>
              <a:t>.). </a:t>
            </a:r>
            <a:r>
              <a:rPr lang="pt-BR" sz="1100" b="1" dirty="0"/>
              <a:t>Ensino e pesquisa em português para estrangeiros</a:t>
            </a:r>
            <a:r>
              <a:rPr lang="pt-BR" sz="1100" dirty="0"/>
              <a:t>: programa de ensino e pesquisa em português para falantes de outras línguas. Brasília: Editora Universidade de Brasília, 1999. Cap.11, p. 105-112.</a:t>
            </a:r>
            <a:endParaRPr lang="en-US" sz="1100" dirty="0"/>
          </a:p>
          <a:p>
            <a:pPr algn="just"/>
            <a:r>
              <a:rPr lang="pt-BR" sz="1100" dirty="0"/>
              <a:t>SCHLATTER, Margarete. </a:t>
            </a:r>
            <a:r>
              <a:rPr lang="pt-BR" sz="1100" dirty="0" err="1"/>
              <a:t>Celpe-Bras</a:t>
            </a:r>
            <a:r>
              <a:rPr lang="pt-BR" sz="1100" dirty="0"/>
              <a:t>: Certificado de Língua Portuguesa para Estrangeiros – breve histórico. In: CUNHA, Maria </a:t>
            </a:r>
            <a:r>
              <a:rPr lang="pt-BR" sz="1100" dirty="0" err="1"/>
              <a:t>Jandyra</a:t>
            </a:r>
            <a:r>
              <a:rPr lang="pt-BR" sz="1100" dirty="0"/>
              <a:t>; SANTOS, </a:t>
            </a:r>
            <a:r>
              <a:rPr lang="pt-BR" sz="1100" dirty="0" err="1"/>
              <a:t>Percília</a:t>
            </a:r>
            <a:r>
              <a:rPr lang="pt-BR" sz="1100" dirty="0"/>
              <a:t> (</a:t>
            </a:r>
            <a:r>
              <a:rPr lang="pt-BR" sz="1100" dirty="0" err="1"/>
              <a:t>Orgs</a:t>
            </a:r>
            <a:r>
              <a:rPr lang="pt-BR" sz="1100" dirty="0"/>
              <a:t>.). </a:t>
            </a:r>
            <a:r>
              <a:rPr lang="pt-BR" sz="1100" b="1" dirty="0"/>
              <a:t>Ensino e pesquisa em português para estrangeiros</a:t>
            </a:r>
            <a:r>
              <a:rPr lang="pt-BR" sz="1100" dirty="0"/>
              <a:t>: programa de ensino e pesquisa em português para falantes de outras línguas. Brasília: Editora Universidade de Brasília, 1999. Cap.10, p. 97-104.</a:t>
            </a:r>
            <a:endParaRPr lang="en-US" sz="1100" dirty="0"/>
          </a:p>
          <a:p>
            <a:endParaRPr lang="en-US" sz="11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419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5400" dirty="0" err="1"/>
              <a:t>Muito</a:t>
            </a:r>
            <a:r>
              <a:rPr lang="de-DE" sz="5400" dirty="0"/>
              <a:t> </a:t>
            </a:r>
            <a:r>
              <a:rPr lang="de-DE" sz="5400"/>
              <a:t>obrigada</a:t>
            </a:r>
            <a:br>
              <a:rPr lang="de-DE" sz="5400" dirty="0"/>
            </a:br>
            <a:endParaRPr lang="en-US" sz="5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Valéria Schmid Queiroz</a:t>
            </a:r>
          </a:p>
          <a:p>
            <a:r>
              <a:rPr lang="de-DE" sz="1400" dirty="0"/>
              <a:t>Valeria.queiroz@univie.ac.at</a:t>
            </a:r>
          </a:p>
        </p:txBody>
      </p:sp>
    </p:spTree>
    <p:extLst>
      <p:ext uri="{BB962C8B-B14F-4D97-AF65-F5344CB8AC3E}">
        <p14:creationId xmlns:p14="http://schemas.microsoft.com/office/powerpoint/2010/main" val="309268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Contextualização</a:t>
            </a:r>
            <a:endParaRPr lang="en-US" dirty="0"/>
          </a:p>
        </p:txBody>
      </p:sp>
      <p:sp>
        <p:nvSpPr>
          <p:cNvPr id="16" name="Inhaltsplatzhalter 2"/>
          <p:cNvSpPr txBox="1">
            <a:spLocks/>
          </p:cNvSpPr>
          <p:nvPr/>
        </p:nvSpPr>
        <p:spPr>
          <a:xfrm>
            <a:off x="2783304" y="1845734"/>
            <a:ext cx="8372375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Celpe-Bras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Certificado de Proficiência em Língua Portuguesa para Estrangeiros</a:t>
            </a:r>
          </a:p>
          <a:p>
            <a:pPr lvl="1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 o desempenho do participante em situações comunicativas de uso da língua</a:t>
            </a:r>
          </a:p>
          <a:p>
            <a:pPr lvl="1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Procura avaliar de maneira holística e integrada</a:t>
            </a:r>
          </a:p>
          <a:p>
            <a:endParaRPr lang="en-US" dirty="0"/>
          </a:p>
        </p:txBody>
      </p:sp>
      <p:sp>
        <p:nvSpPr>
          <p:cNvPr id="28" name="Rechteck 5">
            <a:extLst>
              <a:ext uri="{FF2B5EF4-FFF2-40B4-BE49-F238E27FC236}">
                <a16:creationId xmlns:a16="http://schemas.microsoft.com/office/drawing/2014/main" id="{C8C95895-5E2A-4593-9626-36C6FB08F780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hteck 6">
            <a:extLst>
              <a:ext uri="{FF2B5EF4-FFF2-40B4-BE49-F238E27FC236}">
                <a16:creationId xmlns:a16="http://schemas.microsoft.com/office/drawing/2014/main" id="{52BCE959-8A8B-4487-A541-799306D0A459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hteck 7">
            <a:extLst>
              <a:ext uri="{FF2B5EF4-FFF2-40B4-BE49-F238E27FC236}">
                <a16:creationId xmlns:a16="http://schemas.microsoft.com/office/drawing/2014/main" id="{490D01D0-AB7B-4D41-BBD3-099C9AA4F428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hteck 8">
            <a:extLst>
              <a:ext uri="{FF2B5EF4-FFF2-40B4-BE49-F238E27FC236}">
                <a16:creationId xmlns:a16="http://schemas.microsoft.com/office/drawing/2014/main" id="{B0191C5E-9EE3-401D-AA63-E801090992E7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hteck 9">
            <a:extLst>
              <a:ext uri="{FF2B5EF4-FFF2-40B4-BE49-F238E27FC236}">
                <a16:creationId xmlns:a16="http://schemas.microsoft.com/office/drawing/2014/main" id="{C3649ACD-D867-467A-8D5B-0C57684F806A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feld 10">
            <a:extLst>
              <a:ext uri="{FF2B5EF4-FFF2-40B4-BE49-F238E27FC236}">
                <a16:creationId xmlns:a16="http://schemas.microsoft.com/office/drawing/2014/main" id="{32C5C83D-2897-45F9-A360-6A01014BBED2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Introdução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4" name="Textfeld 11">
            <a:extLst>
              <a:ext uri="{FF2B5EF4-FFF2-40B4-BE49-F238E27FC236}">
                <a16:creationId xmlns:a16="http://schemas.microsoft.com/office/drawing/2014/main" id="{9B95AB12-27D2-4B5B-96DD-6E016CAFCE42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35" name="Textfeld 12">
            <a:extLst>
              <a:ext uri="{FF2B5EF4-FFF2-40B4-BE49-F238E27FC236}">
                <a16:creationId xmlns:a16="http://schemas.microsoft.com/office/drawing/2014/main" id="{82A6AF94-AB19-4055-896D-D1AC05096D3D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36" name="Textfeld 13">
            <a:extLst>
              <a:ext uri="{FF2B5EF4-FFF2-40B4-BE49-F238E27FC236}">
                <a16:creationId xmlns:a16="http://schemas.microsoft.com/office/drawing/2014/main" id="{F27859B8-2480-42A3-ABEF-F29B38F0879F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Análise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37" name="Textfeld 14">
            <a:extLst>
              <a:ext uri="{FF2B5EF4-FFF2-40B4-BE49-F238E27FC236}">
                <a16:creationId xmlns:a16="http://schemas.microsoft.com/office/drawing/2014/main" id="{204A689E-30BD-4C17-86AB-CFA1F29FBDF0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" name="Pfeil nach links 1"/>
          <p:cNvSpPr/>
          <p:nvPr/>
        </p:nvSpPr>
        <p:spPr>
          <a:xfrm>
            <a:off x="2277979" y="2229853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18314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Contextualização</a:t>
            </a:r>
            <a:endParaRPr lang="en-US" dirty="0"/>
          </a:p>
        </p:txBody>
      </p:sp>
      <p:sp>
        <p:nvSpPr>
          <p:cNvPr id="16" name="Inhaltsplatzhalter 2"/>
          <p:cNvSpPr txBox="1">
            <a:spLocks/>
          </p:cNvSpPr>
          <p:nvPr/>
        </p:nvSpPr>
        <p:spPr>
          <a:xfrm>
            <a:off x="2783304" y="1845734"/>
            <a:ext cx="8372375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Guia do Participante do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Celpe-Bras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(2013)</a:t>
            </a:r>
          </a:p>
          <a:p>
            <a:pPr lvl="1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exame:</a:t>
            </a:r>
          </a:p>
          <a:p>
            <a:pPr lvl="2"/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Níveis: Sem Certificação, Intermediário, Intermediário Superior, Avançado, Avançado Superior.</a:t>
            </a:r>
          </a:p>
          <a:p>
            <a:pPr lvl="2"/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Duas partes: Oral e Escrita</a:t>
            </a:r>
          </a:p>
          <a:p>
            <a:pPr lvl="2"/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Escrita: 4 tarefas</a:t>
            </a:r>
          </a:p>
          <a:p>
            <a:pPr lvl="1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textos: </a:t>
            </a:r>
          </a:p>
          <a:p>
            <a:pPr lvl="2"/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Nível Avançado Superior</a:t>
            </a:r>
          </a:p>
          <a:p>
            <a:endParaRPr lang="en-US" dirty="0"/>
          </a:p>
        </p:txBody>
      </p:sp>
      <p:sp>
        <p:nvSpPr>
          <p:cNvPr id="28" name="Rechteck 5">
            <a:extLst>
              <a:ext uri="{FF2B5EF4-FFF2-40B4-BE49-F238E27FC236}">
                <a16:creationId xmlns:a16="http://schemas.microsoft.com/office/drawing/2014/main" id="{C8C95895-5E2A-4593-9626-36C6FB08F780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hteck 6">
            <a:extLst>
              <a:ext uri="{FF2B5EF4-FFF2-40B4-BE49-F238E27FC236}">
                <a16:creationId xmlns:a16="http://schemas.microsoft.com/office/drawing/2014/main" id="{52BCE959-8A8B-4487-A541-799306D0A459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hteck 7">
            <a:extLst>
              <a:ext uri="{FF2B5EF4-FFF2-40B4-BE49-F238E27FC236}">
                <a16:creationId xmlns:a16="http://schemas.microsoft.com/office/drawing/2014/main" id="{490D01D0-AB7B-4D41-BBD3-099C9AA4F428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hteck 8">
            <a:extLst>
              <a:ext uri="{FF2B5EF4-FFF2-40B4-BE49-F238E27FC236}">
                <a16:creationId xmlns:a16="http://schemas.microsoft.com/office/drawing/2014/main" id="{B0191C5E-9EE3-401D-AA63-E801090992E7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hteck 9">
            <a:extLst>
              <a:ext uri="{FF2B5EF4-FFF2-40B4-BE49-F238E27FC236}">
                <a16:creationId xmlns:a16="http://schemas.microsoft.com/office/drawing/2014/main" id="{C3649ACD-D867-467A-8D5B-0C57684F806A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feld 10">
            <a:extLst>
              <a:ext uri="{FF2B5EF4-FFF2-40B4-BE49-F238E27FC236}">
                <a16:creationId xmlns:a16="http://schemas.microsoft.com/office/drawing/2014/main" id="{32C5C83D-2897-45F9-A360-6A01014BBED2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Introdução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4" name="Textfeld 11">
            <a:extLst>
              <a:ext uri="{FF2B5EF4-FFF2-40B4-BE49-F238E27FC236}">
                <a16:creationId xmlns:a16="http://schemas.microsoft.com/office/drawing/2014/main" id="{9B95AB12-27D2-4B5B-96DD-6E016CAFCE42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35" name="Textfeld 12">
            <a:extLst>
              <a:ext uri="{FF2B5EF4-FFF2-40B4-BE49-F238E27FC236}">
                <a16:creationId xmlns:a16="http://schemas.microsoft.com/office/drawing/2014/main" id="{82A6AF94-AB19-4055-896D-D1AC05096D3D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36" name="Textfeld 13">
            <a:extLst>
              <a:ext uri="{FF2B5EF4-FFF2-40B4-BE49-F238E27FC236}">
                <a16:creationId xmlns:a16="http://schemas.microsoft.com/office/drawing/2014/main" id="{F27859B8-2480-42A3-ABEF-F29B38F0879F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Análise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37" name="Textfeld 14">
            <a:extLst>
              <a:ext uri="{FF2B5EF4-FFF2-40B4-BE49-F238E27FC236}">
                <a16:creationId xmlns:a16="http://schemas.microsoft.com/office/drawing/2014/main" id="{204A689E-30BD-4C17-86AB-CFA1F29FBDF0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" name="Pfeil nach links 1"/>
          <p:cNvSpPr/>
          <p:nvPr/>
        </p:nvSpPr>
        <p:spPr>
          <a:xfrm>
            <a:off x="2277979" y="2229853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318525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Competência</a:t>
            </a:r>
            <a:r>
              <a:rPr lang="en-US" dirty="0"/>
              <a:t> </a:t>
            </a:r>
            <a:r>
              <a:rPr lang="en-US" dirty="0" err="1"/>
              <a:t>Discursiva</a:t>
            </a:r>
            <a:endParaRPr lang="en-US" dirty="0"/>
          </a:p>
        </p:txBody>
      </p:sp>
      <p:sp>
        <p:nvSpPr>
          <p:cNvPr id="16" name="Inhaltsplatzhalter 2"/>
          <p:cNvSpPr txBox="1">
            <a:spLocks/>
          </p:cNvSpPr>
          <p:nvPr/>
        </p:nvSpPr>
        <p:spPr>
          <a:xfrm>
            <a:off x="2783304" y="1845734"/>
            <a:ext cx="8372375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7" name="Rechteck 5">
            <a:extLst>
              <a:ext uri="{FF2B5EF4-FFF2-40B4-BE49-F238E27FC236}">
                <a16:creationId xmlns:a16="http://schemas.microsoft.com/office/drawing/2014/main" id="{C00AD122-29B3-48B2-8D9C-57774CC3102D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hteck 6">
            <a:extLst>
              <a:ext uri="{FF2B5EF4-FFF2-40B4-BE49-F238E27FC236}">
                <a16:creationId xmlns:a16="http://schemas.microsoft.com/office/drawing/2014/main" id="{56FDEB14-FF34-49F7-A1DE-A397C4421D8D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7">
            <a:extLst>
              <a:ext uri="{FF2B5EF4-FFF2-40B4-BE49-F238E27FC236}">
                <a16:creationId xmlns:a16="http://schemas.microsoft.com/office/drawing/2014/main" id="{7157893C-9941-4017-B9B0-A11CA6A3EDDD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8">
            <a:extLst>
              <a:ext uri="{FF2B5EF4-FFF2-40B4-BE49-F238E27FC236}">
                <a16:creationId xmlns:a16="http://schemas.microsoft.com/office/drawing/2014/main" id="{189CB495-33BC-4F59-B42D-A101DB942254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9">
            <a:extLst>
              <a:ext uri="{FF2B5EF4-FFF2-40B4-BE49-F238E27FC236}">
                <a16:creationId xmlns:a16="http://schemas.microsoft.com/office/drawing/2014/main" id="{3803FB6B-3E9A-421B-9F08-F960D3A3AE91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feld 10">
            <a:extLst>
              <a:ext uri="{FF2B5EF4-FFF2-40B4-BE49-F238E27FC236}">
                <a16:creationId xmlns:a16="http://schemas.microsoft.com/office/drawing/2014/main" id="{5D3EC527-DA48-4054-90F7-54BC1016A514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3" name="Textfeld 11">
            <a:extLst>
              <a:ext uri="{FF2B5EF4-FFF2-40B4-BE49-F238E27FC236}">
                <a16:creationId xmlns:a16="http://schemas.microsoft.com/office/drawing/2014/main" id="{98CE1B2E-9655-4A40-B7B9-4318B0B58C44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solidFill>
            <a:srgbClr val="A75F0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Competência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Discursiva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4" name="Textfeld 12">
            <a:extLst>
              <a:ext uri="{FF2B5EF4-FFF2-40B4-BE49-F238E27FC236}">
                <a16:creationId xmlns:a16="http://schemas.microsoft.com/office/drawing/2014/main" id="{DFDF7068-541E-4557-946D-1A8D25F07780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3">
            <a:extLst>
              <a:ext uri="{FF2B5EF4-FFF2-40B4-BE49-F238E27FC236}">
                <a16:creationId xmlns:a16="http://schemas.microsoft.com/office/drawing/2014/main" id="{3361E464-C7E2-4EA3-8663-16BE021DF21D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Análise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6" name="Textfeld 14">
            <a:extLst>
              <a:ext uri="{FF2B5EF4-FFF2-40B4-BE49-F238E27FC236}">
                <a16:creationId xmlns:a16="http://schemas.microsoft.com/office/drawing/2014/main" id="{515001C6-6414-4EA5-B14E-F7998C863866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7" name="Pfeil nach links 15">
            <a:extLst>
              <a:ext uri="{FF2B5EF4-FFF2-40B4-BE49-F238E27FC236}">
                <a16:creationId xmlns:a16="http://schemas.microsoft.com/office/drawing/2014/main" id="{51D22774-4098-449D-8A94-FBE60B813C6C}"/>
              </a:ext>
            </a:extLst>
          </p:cNvPr>
          <p:cNvSpPr/>
          <p:nvPr/>
        </p:nvSpPr>
        <p:spPr>
          <a:xfrm>
            <a:off x="2277979" y="2935701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71AD1C1-4054-4714-AADC-4729B1683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8662" y="1931831"/>
            <a:ext cx="8589585" cy="4240369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Roulet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(1999, p. 9-10)</a:t>
            </a:r>
          </a:p>
          <a:p>
            <a:pPr marL="0" indent="0" algn="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t-B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“O objetivo do ensino-aprendizagem das línguas maternas e segundas não é somente adquirir uma competência linguística, isto é, a capacidade de construir e interpretar as frases, mas o de adquirir uma competência de comunicação, ou, eu diria ainda mais, uma </a:t>
            </a: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competência discursiva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isto é, a capacidade de produzir e interpretar discursos variados”. 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085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Competência</a:t>
            </a:r>
            <a:r>
              <a:rPr lang="en-US" dirty="0"/>
              <a:t> </a:t>
            </a:r>
            <a:r>
              <a:rPr lang="en-US" dirty="0" err="1"/>
              <a:t>Discursiva</a:t>
            </a:r>
            <a:endParaRPr lang="en-US" dirty="0"/>
          </a:p>
        </p:txBody>
      </p:sp>
      <p:sp>
        <p:nvSpPr>
          <p:cNvPr id="16" name="Inhaltsplatzhalter 2"/>
          <p:cNvSpPr txBox="1">
            <a:spLocks/>
          </p:cNvSpPr>
          <p:nvPr/>
        </p:nvSpPr>
        <p:spPr>
          <a:xfrm>
            <a:off x="2783304" y="1845734"/>
            <a:ext cx="8372375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</p:txBody>
      </p:sp>
      <p:sp>
        <p:nvSpPr>
          <p:cNvPr id="17" name="Rechteck 5">
            <a:extLst>
              <a:ext uri="{FF2B5EF4-FFF2-40B4-BE49-F238E27FC236}">
                <a16:creationId xmlns:a16="http://schemas.microsoft.com/office/drawing/2014/main" id="{C00AD122-29B3-48B2-8D9C-57774CC3102D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hteck 6">
            <a:extLst>
              <a:ext uri="{FF2B5EF4-FFF2-40B4-BE49-F238E27FC236}">
                <a16:creationId xmlns:a16="http://schemas.microsoft.com/office/drawing/2014/main" id="{56FDEB14-FF34-49F7-A1DE-A397C4421D8D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7">
            <a:extLst>
              <a:ext uri="{FF2B5EF4-FFF2-40B4-BE49-F238E27FC236}">
                <a16:creationId xmlns:a16="http://schemas.microsoft.com/office/drawing/2014/main" id="{7157893C-9941-4017-B9B0-A11CA6A3EDDD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8">
            <a:extLst>
              <a:ext uri="{FF2B5EF4-FFF2-40B4-BE49-F238E27FC236}">
                <a16:creationId xmlns:a16="http://schemas.microsoft.com/office/drawing/2014/main" id="{189CB495-33BC-4F59-B42D-A101DB942254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9">
            <a:extLst>
              <a:ext uri="{FF2B5EF4-FFF2-40B4-BE49-F238E27FC236}">
                <a16:creationId xmlns:a16="http://schemas.microsoft.com/office/drawing/2014/main" id="{3803FB6B-3E9A-421B-9F08-F960D3A3AE91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feld 10">
            <a:extLst>
              <a:ext uri="{FF2B5EF4-FFF2-40B4-BE49-F238E27FC236}">
                <a16:creationId xmlns:a16="http://schemas.microsoft.com/office/drawing/2014/main" id="{5D3EC527-DA48-4054-90F7-54BC1016A514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3" name="Textfeld 11">
            <a:extLst>
              <a:ext uri="{FF2B5EF4-FFF2-40B4-BE49-F238E27FC236}">
                <a16:creationId xmlns:a16="http://schemas.microsoft.com/office/drawing/2014/main" id="{98CE1B2E-9655-4A40-B7B9-4318B0B58C44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solidFill>
            <a:srgbClr val="A75F0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Competência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err="1">
                <a:solidFill>
                  <a:schemeClr val="bg1"/>
                </a:solidFill>
              </a:rPr>
              <a:t>Discursiva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4" name="Textfeld 12">
            <a:extLst>
              <a:ext uri="{FF2B5EF4-FFF2-40B4-BE49-F238E27FC236}">
                <a16:creationId xmlns:a16="http://schemas.microsoft.com/office/drawing/2014/main" id="{DFDF7068-541E-4557-946D-1A8D25F07780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Metodologia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3">
            <a:extLst>
              <a:ext uri="{FF2B5EF4-FFF2-40B4-BE49-F238E27FC236}">
                <a16:creationId xmlns:a16="http://schemas.microsoft.com/office/drawing/2014/main" id="{3361E464-C7E2-4EA3-8663-16BE021DF21D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Análise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6" name="Textfeld 14">
            <a:extLst>
              <a:ext uri="{FF2B5EF4-FFF2-40B4-BE49-F238E27FC236}">
                <a16:creationId xmlns:a16="http://schemas.microsoft.com/office/drawing/2014/main" id="{515001C6-6414-4EA5-B14E-F7998C863866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7" name="Pfeil nach links 15">
            <a:extLst>
              <a:ext uri="{FF2B5EF4-FFF2-40B4-BE49-F238E27FC236}">
                <a16:creationId xmlns:a16="http://schemas.microsoft.com/office/drawing/2014/main" id="{51D22774-4098-449D-8A94-FBE60B813C6C}"/>
              </a:ext>
            </a:extLst>
          </p:cNvPr>
          <p:cNvSpPr/>
          <p:nvPr/>
        </p:nvSpPr>
        <p:spPr>
          <a:xfrm>
            <a:off x="2277979" y="2935701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71AD1C1-4054-4714-AADC-4729B1683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8662" y="1931831"/>
            <a:ext cx="8589585" cy="4240369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Competência discursiva para 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Auchlin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(1996; 1996a; 1997; 1998):</a:t>
            </a:r>
          </a:p>
          <a:p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Experiencialista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Sistêmica</a:t>
            </a:r>
          </a:p>
          <a:p>
            <a:pPr lvl="1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Multidimensional</a:t>
            </a:r>
          </a:p>
          <a:p>
            <a:pPr lvl="1"/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Diagnóstico</a:t>
            </a:r>
          </a:p>
          <a:p>
            <a:pPr marL="0" indent="0" algn="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t-B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41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Modelo</a:t>
            </a:r>
            <a:r>
              <a:rPr lang="en-US" dirty="0"/>
              <a:t> de </a:t>
            </a:r>
            <a:r>
              <a:rPr lang="en-US" dirty="0" err="1"/>
              <a:t>Análise</a:t>
            </a:r>
            <a:r>
              <a:rPr lang="en-US" dirty="0"/>
              <a:t> Modular do </a:t>
            </a:r>
            <a:r>
              <a:rPr lang="en-US" dirty="0" err="1"/>
              <a:t>Discurso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1293795" y="3615170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Theory</a:t>
            </a:r>
          </a:p>
        </p:txBody>
      </p:sp>
      <p:sp>
        <p:nvSpPr>
          <p:cNvPr id="18" name="Rechteck 5">
            <a:extLst>
              <a:ext uri="{FF2B5EF4-FFF2-40B4-BE49-F238E27FC236}">
                <a16:creationId xmlns:a16="http://schemas.microsoft.com/office/drawing/2014/main" id="{7C6902AB-168C-4241-BF77-6CAB05C509B7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6">
            <a:extLst>
              <a:ext uri="{FF2B5EF4-FFF2-40B4-BE49-F238E27FC236}">
                <a16:creationId xmlns:a16="http://schemas.microsoft.com/office/drawing/2014/main" id="{FCA79661-FD36-4D49-9249-D0FCB94B59F9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7">
            <a:extLst>
              <a:ext uri="{FF2B5EF4-FFF2-40B4-BE49-F238E27FC236}">
                <a16:creationId xmlns:a16="http://schemas.microsoft.com/office/drawing/2014/main" id="{F37C313F-4160-4E11-AF31-936E0F676196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8">
            <a:extLst>
              <a:ext uri="{FF2B5EF4-FFF2-40B4-BE49-F238E27FC236}">
                <a16:creationId xmlns:a16="http://schemas.microsoft.com/office/drawing/2014/main" id="{A36F95DA-4CC3-45A3-81A3-EDED8B2B4B71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hteck 9">
            <a:extLst>
              <a:ext uri="{FF2B5EF4-FFF2-40B4-BE49-F238E27FC236}">
                <a16:creationId xmlns:a16="http://schemas.microsoft.com/office/drawing/2014/main" id="{5186DE74-B2D6-46DB-A8C1-CDB37C953BCF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C815A053-A79E-4914-ACC7-E99E26A8E88A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1">
            <a:extLst>
              <a:ext uri="{FF2B5EF4-FFF2-40B4-BE49-F238E27FC236}">
                <a16:creationId xmlns:a16="http://schemas.microsoft.com/office/drawing/2014/main" id="{310BB0FD-19F2-494B-B5F4-97C53FDA5265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221F6EAF-915A-46BC-8A32-A631828EF0C2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Metodologia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6" name="Textfeld 13">
            <a:extLst>
              <a:ext uri="{FF2B5EF4-FFF2-40B4-BE49-F238E27FC236}">
                <a16:creationId xmlns:a16="http://schemas.microsoft.com/office/drawing/2014/main" id="{1FD59AD8-D086-46A9-A46E-A4E862331D3C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Análise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7" name="Textfeld 14">
            <a:extLst>
              <a:ext uri="{FF2B5EF4-FFF2-40B4-BE49-F238E27FC236}">
                <a16:creationId xmlns:a16="http://schemas.microsoft.com/office/drawing/2014/main" id="{40B69A06-8327-4DE4-9F80-F3396B8B908F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77979" y="3681654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28" name="Content Placeholder 14">
            <a:extLst>
              <a:ext uri="{FF2B5EF4-FFF2-40B4-BE49-F238E27FC236}">
                <a16:creationId xmlns:a16="http://schemas.microsoft.com/office/drawing/2014/main" id="{2E3ED504-A0D1-4756-A959-CC45C507EBE5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284" y="1790566"/>
            <a:ext cx="5918357" cy="4512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1385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Modelo</a:t>
            </a:r>
            <a:r>
              <a:rPr lang="en-US" dirty="0"/>
              <a:t> de </a:t>
            </a:r>
            <a:r>
              <a:rPr lang="en-US" dirty="0" err="1"/>
              <a:t>Análise</a:t>
            </a:r>
            <a:r>
              <a:rPr lang="en-US" dirty="0"/>
              <a:t> Modular do </a:t>
            </a:r>
            <a:r>
              <a:rPr lang="en-US" dirty="0" err="1"/>
              <a:t>Discurso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1293795" y="3615170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Theory</a:t>
            </a:r>
          </a:p>
        </p:txBody>
      </p:sp>
      <p:sp>
        <p:nvSpPr>
          <p:cNvPr id="18" name="Rechteck 5">
            <a:extLst>
              <a:ext uri="{FF2B5EF4-FFF2-40B4-BE49-F238E27FC236}">
                <a16:creationId xmlns:a16="http://schemas.microsoft.com/office/drawing/2014/main" id="{7C6902AB-168C-4241-BF77-6CAB05C509B7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6">
            <a:extLst>
              <a:ext uri="{FF2B5EF4-FFF2-40B4-BE49-F238E27FC236}">
                <a16:creationId xmlns:a16="http://schemas.microsoft.com/office/drawing/2014/main" id="{FCA79661-FD36-4D49-9249-D0FCB94B59F9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7">
            <a:extLst>
              <a:ext uri="{FF2B5EF4-FFF2-40B4-BE49-F238E27FC236}">
                <a16:creationId xmlns:a16="http://schemas.microsoft.com/office/drawing/2014/main" id="{F37C313F-4160-4E11-AF31-936E0F676196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8">
            <a:extLst>
              <a:ext uri="{FF2B5EF4-FFF2-40B4-BE49-F238E27FC236}">
                <a16:creationId xmlns:a16="http://schemas.microsoft.com/office/drawing/2014/main" id="{A36F95DA-4CC3-45A3-81A3-EDED8B2B4B71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hteck 9">
            <a:extLst>
              <a:ext uri="{FF2B5EF4-FFF2-40B4-BE49-F238E27FC236}">
                <a16:creationId xmlns:a16="http://schemas.microsoft.com/office/drawing/2014/main" id="{5186DE74-B2D6-46DB-A8C1-CDB37C953BCF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C815A053-A79E-4914-ACC7-E99E26A8E88A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1">
            <a:extLst>
              <a:ext uri="{FF2B5EF4-FFF2-40B4-BE49-F238E27FC236}">
                <a16:creationId xmlns:a16="http://schemas.microsoft.com/office/drawing/2014/main" id="{310BB0FD-19F2-494B-B5F4-97C53FDA5265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221F6EAF-915A-46BC-8A32-A631828EF0C2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Metodologia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6" name="Textfeld 13">
            <a:extLst>
              <a:ext uri="{FF2B5EF4-FFF2-40B4-BE49-F238E27FC236}">
                <a16:creationId xmlns:a16="http://schemas.microsoft.com/office/drawing/2014/main" id="{1FD59AD8-D086-46A9-A46E-A4E862331D3C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Análise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7" name="Textfeld 14">
            <a:extLst>
              <a:ext uri="{FF2B5EF4-FFF2-40B4-BE49-F238E27FC236}">
                <a16:creationId xmlns:a16="http://schemas.microsoft.com/office/drawing/2014/main" id="{40B69A06-8327-4DE4-9F80-F3396B8B908F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77979" y="3681654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B1A8464-8435-4BD6-8C65-5F3867F3C20D}"/>
              </a:ext>
            </a:extLst>
          </p:cNvPr>
          <p:cNvSpPr/>
          <p:nvPr/>
        </p:nvSpPr>
        <p:spPr>
          <a:xfrm>
            <a:off x="4051732" y="1870714"/>
            <a:ext cx="4886794" cy="1310488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Dimensão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Hierárquica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19A12E1-99B4-4364-B11A-B47EA12A299B}"/>
              </a:ext>
            </a:extLst>
          </p:cNvPr>
          <p:cNvSpPr/>
          <p:nvPr/>
        </p:nvSpPr>
        <p:spPr>
          <a:xfrm>
            <a:off x="4108616" y="3379848"/>
            <a:ext cx="4886794" cy="1310488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Dimensão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Interacional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F645552-D6E6-4AB7-9CF1-BBAD9FA3DD4E}"/>
              </a:ext>
            </a:extLst>
          </p:cNvPr>
          <p:cNvSpPr/>
          <p:nvPr/>
        </p:nvSpPr>
        <p:spPr>
          <a:xfrm>
            <a:off x="4108616" y="4887674"/>
            <a:ext cx="4886794" cy="1310488"/>
          </a:xfrm>
          <a:prstGeom prst="ellipse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 de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Organização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Relacional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905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Modelo</a:t>
            </a:r>
            <a:r>
              <a:rPr lang="en-US" dirty="0"/>
              <a:t> de </a:t>
            </a:r>
            <a:r>
              <a:rPr lang="en-US" dirty="0" err="1"/>
              <a:t>Análise</a:t>
            </a:r>
            <a:r>
              <a:rPr lang="en-US" dirty="0"/>
              <a:t> Modular do </a:t>
            </a:r>
            <a:r>
              <a:rPr lang="en-US" dirty="0" err="1"/>
              <a:t>Discurso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1293795" y="3615170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Theory</a:t>
            </a:r>
          </a:p>
        </p:txBody>
      </p:sp>
      <p:sp>
        <p:nvSpPr>
          <p:cNvPr id="18" name="Rechteck 5">
            <a:extLst>
              <a:ext uri="{FF2B5EF4-FFF2-40B4-BE49-F238E27FC236}">
                <a16:creationId xmlns:a16="http://schemas.microsoft.com/office/drawing/2014/main" id="{7C6902AB-168C-4241-BF77-6CAB05C509B7}"/>
              </a:ext>
            </a:extLst>
          </p:cNvPr>
          <p:cNvSpPr/>
          <p:nvPr/>
        </p:nvSpPr>
        <p:spPr>
          <a:xfrm>
            <a:off x="1097280" y="2069432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hteck 6">
            <a:extLst>
              <a:ext uri="{FF2B5EF4-FFF2-40B4-BE49-F238E27FC236}">
                <a16:creationId xmlns:a16="http://schemas.microsoft.com/office/drawing/2014/main" id="{FCA79661-FD36-4D49-9249-D0FCB94B59F9}"/>
              </a:ext>
            </a:extLst>
          </p:cNvPr>
          <p:cNvSpPr/>
          <p:nvPr/>
        </p:nvSpPr>
        <p:spPr>
          <a:xfrm>
            <a:off x="1097280" y="2791327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7">
            <a:extLst>
              <a:ext uri="{FF2B5EF4-FFF2-40B4-BE49-F238E27FC236}">
                <a16:creationId xmlns:a16="http://schemas.microsoft.com/office/drawing/2014/main" id="{F37C313F-4160-4E11-AF31-936E0F676196}"/>
              </a:ext>
            </a:extLst>
          </p:cNvPr>
          <p:cNvSpPr/>
          <p:nvPr/>
        </p:nvSpPr>
        <p:spPr>
          <a:xfrm>
            <a:off x="1097280" y="3509301"/>
            <a:ext cx="1236846" cy="537410"/>
          </a:xfrm>
          <a:prstGeom prst="rect">
            <a:avLst/>
          </a:prstGeom>
          <a:solidFill>
            <a:srgbClr val="A75F0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8">
            <a:extLst>
              <a:ext uri="{FF2B5EF4-FFF2-40B4-BE49-F238E27FC236}">
                <a16:creationId xmlns:a16="http://schemas.microsoft.com/office/drawing/2014/main" id="{A36F95DA-4CC3-45A3-81A3-EDED8B2B4B71}"/>
              </a:ext>
            </a:extLst>
          </p:cNvPr>
          <p:cNvSpPr/>
          <p:nvPr/>
        </p:nvSpPr>
        <p:spPr>
          <a:xfrm>
            <a:off x="1100489" y="419929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hteck 9">
            <a:extLst>
              <a:ext uri="{FF2B5EF4-FFF2-40B4-BE49-F238E27FC236}">
                <a16:creationId xmlns:a16="http://schemas.microsoft.com/office/drawing/2014/main" id="{5186DE74-B2D6-46DB-A8C1-CDB37C953BCF}"/>
              </a:ext>
            </a:extLst>
          </p:cNvPr>
          <p:cNvSpPr/>
          <p:nvPr/>
        </p:nvSpPr>
        <p:spPr>
          <a:xfrm>
            <a:off x="1097280" y="4889281"/>
            <a:ext cx="1236846" cy="5374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feld 10">
            <a:extLst>
              <a:ext uri="{FF2B5EF4-FFF2-40B4-BE49-F238E27FC236}">
                <a16:creationId xmlns:a16="http://schemas.microsoft.com/office/drawing/2014/main" id="{C815A053-A79E-4914-ACC7-E99E26A8E88A}"/>
              </a:ext>
            </a:extLst>
          </p:cNvPr>
          <p:cNvSpPr txBox="1"/>
          <p:nvPr/>
        </p:nvSpPr>
        <p:spPr>
          <a:xfrm>
            <a:off x="1097280" y="217370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Introdução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4" name="Textfeld 11">
            <a:extLst>
              <a:ext uri="{FF2B5EF4-FFF2-40B4-BE49-F238E27FC236}">
                <a16:creationId xmlns:a16="http://schemas.microsoft.com/office/drawing/2014/main" id="{310BB0FD-19F2-494B-B5F4-97C53FDA5265}"/>
              </a:ext>
            </a:extLst>
          </p:cNvPr>
          <p:cNvSpPr txBox="1"/>
          <p:nvPr/>
        </p:nvSpPr>
        <p:spPr>
          <a:xfrm>
            <a:off x="1057174" y="2748808"/>
            <a:ext cx="1292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Competência</a:t>
            </a:r>
            <a:r>
              <a:rPr lang="en-US" sz="1600" b="1" dirty="0">
                <a:solidFill>
                  <a:srgbClr val="A75F0A"/>
                </a:solidFill>
              </a:rPr>
              <a:t> </a:t>
            </a:r>
            <a:r>
              <a:rPr lang="en-US" sz="1600" b="1" dirty="0" err="1">
                <a:solidFill>
                  <a:srgbClr val="A75F0A"/>
                </a:solidFill>
              </a:rPr>
              <a:t>Discursiva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221F6EAF-915A-46BC-8A32-A631828EF0C2}"/>
              </a:ext>
            </a:extLst>
          </p:cNvPr>
          <p:cNvSpPr txBox="1"/>
          <p:nvPr/>
        </p:nvSpPr>
        <p:spPr>
          <a:xfrm>
            <a:off x="1057174" y="3599414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</a:rPr>
              <a:t>Metodologia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26" name="Textfeld 13">
            <a:extLst>
              <a:ext uri="{FF2B5EF4-FFF2-40B4-BE49-F238E27FC236}">
                <a16:creationId xmlns:a16="http://schemas.microsoft.com/office/drawing/2014/main" id="{1FD59AD8-D086-46A9-A46E-A4E862331D3C}"/>
              </a:ext>
            </a:extLst>
          </p:cNvPr>
          <p:cNvSpPr txBox="1"/>
          <p:nvPr/>
        </p:nvSpPr>
        <p:spPr>
          <a:xfrm>
            <a:off x="1036321" y="4305160"/>
            <a:ext cx="137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Análise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27" name="Textfeld 14">
            <a:extLst>
              <a:ext uri="{FF2B5EF4-FFF2-40B4-BE49-F238E27FC236}">
                <a16:creationId xmlns:a16="http://schemas.microsoft.com/office/drawing/2014/main" id="{40B69A06-8327-4DE4-9F80-F3396B8B908F}"/>
              </a:ext>
            </a:extLst>
          </p:cNvPr>
          <p:cNvSpPr txBox="1"/>
          <p:nvPr/>
        </p:nvSpPr>
        <p:spPr>
          <a:xfrm>
            <a:off x="1097280" y="4989165"/>
            <a:ext cx="129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A75F0A"/>
                </a:solidFill>
              </a:rPr>
              <a:t>Conclusão</a:t>
            </a:r>
            <a:endParaRPr lang="en-US" sz="1600" b="1" dirty="0">
              <a:solidFill>
                <a:srgbClr val="A75F0A"/>
              </a:solidFill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2277979" y="3681654"/>
            <a:ext cx="260683" cy="266364"/>
          </a:xfrm>
          <a:prstGeom prst="leftArrow">
            <a:avLst/>
          </a:prstGeom>
          <a:solidFill>
            <a:srgbClr val="A75F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08E1F27B-075A-462A-BACB-F39B55E40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8662" y="1931831"/>
            <a:ext cx="8589585" cy="4240369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Organização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Relacional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compreensão das formas de articulação discursiva em um texto estaria entre os aspectos do discurso que exigiriam um nível mais avançado do aluno</a:t>
            </a:r>
          </a:p>
          <a:p>
            <a:pPr lvl="1"/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 constroem sentidos nos textos por meio das relações que neles se estabelecem</a:t>
            </a:r>
          </a:p>
          <a:p>
            <a:pPr marL="0" indent="0" algn="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pt-B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397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ückblick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TM02900688[[fn=Facette]]</Template>
  <TotalTime>3144</TotalTime>
  <Words>2227</Words>
  <Application>Microsoft Office PowerPoint</Application>
  <PresentationFormat>Widescreen</PresentationFormat>
  <Paragraphs>258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Tahoma</vt:lpstr>
      <vt:lpstr>Times New Roman</vt:lpstr>
      <vt:lpstr>Wingdings 2</vt:lpstr>
      <vt:lpstr>HDOfficeLightV0</vt:lpstr>
      <vt:lpstr>Rückblick</vt:lpstr>
      <vt:lpstr>O NÍVEL AVANÇADO SUPERIOR DO CELPE-BRAS:  uma análise do uso de marcadores discursivos</vt:lpstr>
      <vt:lpstr>PowerPoint Presentation</vt:lpstr>
      <vt:lpstr>Contextualização</vt:lpstr>
      <vt:lpstr>Contextualização</vt:lpstr>
      <vt:lpstr>Competência Discursiva</vt:lpstr>
      <vt:lpstr>Competência Discursiva</vt:lpstr>
      <vt:lpstr>O Modelo de Análise Modular do Discurso</vt:lpstr>
      <vt:lpstr>O Modelo de Análise Modular do Discurso</vt:lpstr>
      <vt:lpstr>O Modelo de Análise Modular do Discurso</vt:lpstr>
      <vt:lpstr>Análise</vt:lpstr>
      <vt:lpstr>Texto 1: E-mail</vt:lpstr>
      <vt:lpstr>Texto 1: E-mail</vt:lpstr>
      <vt:lpstr>Texto 1: E-mail</vt:lpstr>
      <vt:lpstr>Texto 2: poster acadêmico</vt:lpstr>
      <vt:lpstr>Texto 2: Poster Acadêmico</vt:lpstr>
      <vt:lpstr>Texto 3: Apresentação de Livro</vt:lpstr>
      <vt:lpstr>Texto 3: Apresentação de Livro</vt:lpstr>
      <vt:lpstr>Texto 4: E-mail</vt:lpstr>
      <vt:lpstr>Texto 4: E-mail</vt:lpstr>
      <vt:lpstr>Resultados</vt:lpstr>
      <vt:lpstr>Referências</vt:lpstr>
      <vt:lpstr>References</vt:lpstr>
      <vt:lpstr>References</vt:lpstr>
      <vt:lpstr>Muito obrigada </vt:lpstr>
    </vt:vector>
  </TitlesOfParts>
  <Company>Universitaet Wien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Multilingual parents’ identities and school involvement under investigation</dc:title>
  <dc:creator>Valéria Queiroz</dc:creator>
  <cp:lastModifiedBy>Valeria</cp:lastModifiedBy>
  <cp:revision>57</cp:revision>
  <dcterms:created xsi:type="dcterms:W3CDTF">2018-06-06T09:18:05Z</dcterms:created>
  <dcterms:modified xsi:type="dcterms:W3CDTF">2018-06-27T05:47:58Z</dcterms:modified>
</cp:coreProperties>
</file>